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7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0" r:id="rId17"/>
    <p:sldId id="261" r:id="rId18"/>
    <p:sldId id="264" r:id="rId19"/>
    <p:sldId id="276" r:id="rId20"/>
    <p:sldId id="277" r:id="rId21"/>
    <p:sldId id="278" r:id="rId22"/>
    <p:sldId id="279" r:id="rId23"/>
    <p:sldId id="280" r:id="rId24"/>
    <p:sldId id="286" r:id="rId25"/>
    <p:sldId id="281" r:id="rId26"/>
    <p:sldId id="282" r:id="rId27"/>
    <p:sldId id="283" r:id="rId28"/>
    <p:sldId id="265" r:id="rId29"/>
    <p:sldId id="285" r:id="rId30"/>
    <p:sldId id="287" r:id="rId31"/>
    <p:sldId id="288" r:id="rId32"/>
    <p:sldId id="289" r:id="rId33"/>
    <p:sldId id="296" r:id="rId34"/>
    <p:sldId id="290" r:id="rId35"/>
    <p:sldId id="291" r:id="rId36"/>
    <p:sldId id="292" r:id="rId37"/>
    <p:sldId id="293" r:id="rId38"/>
    <p:sldId id="294" r:id="rId39"/>
    <p:sldId id="295" r:id="rId40"/>
    <p:sldId id="308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0470" y="258826"/>
            <a:ext cx="9751060" cy="1155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3434" y="1327530"/>
            <a:ext cx="8051165" cy="177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1" y="6663"/>
            <a:ext cx="378894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1000" y="2057400"/>
            <a:ext cx="7884414" cy="21140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ts val="5175"/>
              </a:lnSpc>
            </a:pPr>
            <a:r>
              <a:rPr lang="en-MY" sz="4800" b="1" spc="-5" dirty="0">
                <a:solidFill>
                  <a:srgbClr val="E76E51"/>
                </a:solidFill>
                <a:latin typeface="Segoe UI"/>
                <a:cs typeface="Segoe UI"/>
              </a:rPr>
              <a:t>CHAPTER</a:t>
            </a:r>
            <a:r>
              <a:rPr lang="en-MY" sz="4800" b="1" spc="10" dirty="0">
                <a:solidFill>
                  <a:srgbClr val="E76E51"/>
                </a:solidFill>
                <a:latin typeface="Segoe UI"/>
                <a:cs typeface="Segoe UI"/>
              </a:rPr>
              <a:t> </a:t>
            </a:r>
            <a:r>
              <a:rPr lang="en-MY" sz="4800" b="1" spc="-5" dirty="0">
                <a:solidFill>
                  <a:srgbClr val="E76E51"/>
                </a:solidFill>
                <a:latin typeface="Segoe UI"/>
                <a:cs typeface="Segoe UI"/>
              </a:rPr>
              <a:t>3:</a:t>
            </a:r>
            <a:endParaRPr lang="en-MY" sz="4800" dirty="0">
              <a:latin typeface="Segoe UI"/>
              <a:cs typeface="Segoe UI"/>
            </a:endParaRPr>
          </a:p>
          <a:p>
            <a:pPr marL="12700">
              <a:lnSpc>
                <a:spcPts val="5175"/>
              </a:lnSpc>
            </a:pPr>
            <a:r>
              <a:rPr sz="4800" b="1" spc="-25" dirty="0">
                <a:solidFill>
                  <a:srgbClr val="DEA720"/>
                </a:solidFill>
                <a:latin typeface="Segoe UI"/>
                <a:cs typeface="Segoe UI"/>
              </a:rPr>
              <a:t>INFORMATION </a:t>
            </a:r>
            <a:r>
              <a:rPr sz="4800" b="1" spc="-5" dirty="0">
                <a:solidFill>
                  <a:srgbClr val="DEA720"/>
                </a:solidFill>
                <a:latin typeface="Segoe UI"/>
                <a:cs typeface="Segoe UI"/>
              </a:rPr>
              <a:t>AGENCIES</a:t>
            </a:r>
            <a:r>
              <a:rPr sz="4800" b="1" spc="-50" dirty="0">
                <a:solidFill>
                  <a:srgbClr val="DEA720"/>
                </a:solidFill>
                <a:latin typeface="Segoe UI"/>
                <a:cs typeface="Segoe UI"/>
              </a:rPr>
              <a:t> </a:t>
            </a:r>
            <a:r>
              <a:rPr sz="4800" b="1" spc="-5" dirty="0">
                <a:solidFill>
                  <a:srgbClr val="DEA720"/>
                </a:solidFill>
                <a:latin typeface="Segoe UI"/>
                <a:cs typeface="Segoe UI"/>
              </a:rPr>
              <a:t>AND</a:t>
            </a:r>
            <a:r>
              <a:rPr lang="en-US" sz="4800" spc="-5" dirty="0">
                <a:latin typeface="Segoe UI"/>
                <a:cs typeface="Segoe UI"/>
              </a:rPr>
              <a:t> </a:t>
            </a:r>
            <a:r>
              <a:rPr sz="4800" b="1" dirty="0">
                <a:solidFill>
                  <a:srgbClr val="DEA720"/>
                </a:solidFill>
                <a:latin typeface="Segoe UI"/>
                <a:cs typeface="Segoe UI"/>
              </a:rPr>
              <a:t>SERVICES</a:t>
            </a:r>
            <a:endParaRPr sz="4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 lang="en-MY" dirty="0"/>
          </a:p>
        </p:txBody>
      </p:sp>
      <p:sp>
        <p:nvSpPr>
          <p:cNvPr id="3" name="object 3"/>
          <p:cNvSpPr/>
          <p:nvPr/>
        </p:nvSpPr>
        <p:spPr>
          <a:xfrm>
            <a:off x="42661" y="6743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xfrm>
            <a:off x="3853434" y="1327530"/>
            <a:ext cx="8051165" cy="10688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Academic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</a:t>
            </a:r>
            <a:endParaRPr lang="en-US" sz="2800" spc="10" dirty="0">
              <a:uFill>
                <a:solidFill>
                  <a:srgbClr val="FFFFFF"/>
                </a:solidFill>
              </a:uFill>
              <a:latin typeface="Segoe UI"/>
              <a:cs typeface="Segoe UI"/>
            </a:endParaRPr>
          </a:p>
          <a:p>
            <a:pPr marL="911860" lvl="2" indent="-266700">
              <a:lnSpc>
                <a:spcPct val="100000"/>
              </a:lnSpc>
              <a:spcBef>
                <a:spcPts val="2035"/>
              </a:spcBef>
              <a:buFont typeface="Wingdings"/>
              <a:buChar char=""/>
              <a:tabLst>
                <a:tab pos="911225" algn="l"/>
                <a:tab pos="911860" algn="l"/>
                <a:tab pos="1334135" algn="l"/>
                <a:tab pos="2417445" algn="l"/>
                <a:tab pos="3621404" algn="l"/>
                <a:tab pos="4284345" algn="l"/>
                <a:tab pos="6084570" algn="l"/>
                <a:tab pos="7108825" algn="l"/>
                <a:tab pos="7602855" algn="l"/>
              </a:tabLst>
            </a:pPr>
            <a:endParaRPr sz="2400" dirty="0">
              <a:latin typeface="Segoe UI"/>
              <a:cs typeface="Segoe U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3A9DBE-643F-A4FD-CA8E-F0FDDA6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027" y="1226185"/>
            <a:ext cx="993734" cy="737680"/>
          </a:xfrm>
          <a:prstGeom prst="rect">
            <a:avLst/>
          </a:prstGeom>
        </p:spPr>
      </p:pic>
      <p:sp>
        <p:nvSpPr>
          <p:cNvPr id="25" name="object 6">
            <a:extLst>
              <a:ext uri="{FF2B5EF4-FFF2-40B4-BE49-F238E27FC236}">
                <a16:creationId xmlns:a16="http://schemas.microsoft.com/office/drawing/2014/main" id="{7C87A76B-1DD2-F166-9F48-1A30A06D9F51}"/>
              </a:ext>
            </a:extLst>
          </p:cNvPr>
          <p:cNvSpPr txBox="1"/>
          <p:nvPr/>
        </p:nvSpPr>
        <p:spPr>
          <a:xfrm>
            <a:off x="4244400" y="2088247"/>
            <a:ext cx="7269231" cy="44961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Söhne"/>
              </a:rPr>
              <a:t>An academic library is a library that is affiliated with an educational institution, typically a college, university, or research institution. </a:t>
            </a:r>
            <a:endParaRPr lang="en-MY" sz="2400" dirty="0">
              <a:solidFill>
                <a:schemeClr val="bg1"/>
              </a:solidFill>
              <a:latin typeface="Söhne"/>
              <a:cs typeface="Segoe UI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Söhne"/>
              </a:rPr>
              <a:t>It serves the information needs of students, faculty, researchers, and staff associated with the institution.</a:t>
            </a:r>
            <a:endParaRPr lang="en-MY" sz="2400" dirty="0">
              <a:solidFill>
                <a:schemeClr val="bg1"/>
              </a:solidFill>
              <a:latin typeface="Söhne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MY" sz="2400" b="0" i="0" dirty="0">
                <a:solidFill>
                  <a:schemeClr val="bg1"/>
                </a:solidFill>
                <a:effectLst/>
                <a:latin typeface="Söhne"/>
              </a:rPr>
              <a:t>Academic libraries play a crucial role in supporting teaching, learning, research, and scholarship within the academic community.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MY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MY" sz="2400" dirty="0">
                <a:solidFill>
                  <a:schemeClr val="bg1"/>
                </a:solidFill>
                <a:latin typeface="Söhne"/>
                <a:cs typeface="Segoe UI"/>
              </a:rPr>
              <a:t>Example: Perpustakaan Tun Abdul Razak (UiTM), Perpustakaan Sultanah </a:t>
            </a:r>
            <a:r>
              <a:rPr lang="en-MY" sz="2400" dirty="0" err="1">
                <a:solidFill>
                  <a:schemeClr val="bg1"/>
                </a:solidFill>
                <a:latin typeface="Söhne"/>
                <a:cs typeface="Segoe UI"/>
              </a:rPr>
              <a:t>Zanariah</a:t>
            </a:r>
            <a:r>
              <a:rPr lang="en-MY" sz="2400" dirty="0">
                <a:solidFill>
                  <a:schemeClr val="bg1"/>
                </a:solidFill>
                <a:latin typeface="Söhne"/>
                <a:cs typeface="Segoe UI"/>
              </a:rPr>
              <a:t> (UTM), Perpustakaan Tun Seri </a:t>
            </a:r>
            <a:r>
              <a:rPr lang="en-MY" sz="2400" dirty="0" err="1">
                <a:solidFill>
                  <a:schemeClr val="bg1"/>
                </a:solidFill>
                <a:latin typeface="Söhne"/>
                <a:cs typeface="Segoe UI"/>
              </a:rPr>
              <a:t>Lanang</a:t>
            </a:r>
            <a:r>
              <a:rPr lang="en-MY" sz="2400" dirty="0">
                <a:solidFill>
                  <a:schemeClr val="bg1"/>
                </a:solidFill>
                <a:latin typeface="Söhne"/>
                <a:cs typeface="Segoe UI"/>
              </a:rPr>
              <a:t> (UKM).</a:t>
            </a:r>
            <a:endParaRPr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631FDE-8CEB-8461-11BF-6975F93B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43" y="0"/>
            <a:ext cx="4462659" cy="1158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12192000" cy="684530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6845300"/>
                </a:moveTo>
                <a:lnTo>
                  <a:pt x="12192000" y="6845300"/>
                </a:lnTo>
                <a:lnTo>
                  <a:pt x="12192000" y="0"/>
                </a:lnTo>
                <a:lnTo>
                  <a:pt x="0" y="0"/>
                </a:lnTo>
                <a:lnTo>
                  <a:pt x="0" y="68453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3400" y="1371600"/>
            <a:ext cx="7680959" cy="53521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Special</a:t>
            </a:r>
            <a:r>
              <a:rPr sz="2800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</a:t>
            </a:r>
            <a:endParaRPr lang="en-US" sz="2800" spc="10" dirty="0">
              <a:uFill>
                <a:solidFill>
                  <a:srgbClr val="FFFFFF"/>
                </a:solidFill>
              </a:uFill>
              <a:latin typeface="Segoe UI"/>
              <a:cs typeface="Segoe UI"/>
            </a:endParaRPr>
          </a:p>
          <a:p>
            <a:pPr marL="815340" lvl="1" indent="-457200" algn="just">
              <a:lnSpc>
                <a:spcPct val="100000"/>
              </a:lnSpc>
              <a:spcBef>
                <a:spcPts val="2185"/>
              </a:spcBef>
              <a:buFont typeface="+mj-lt"/>
              <a:buAutoNum type="arabicPeriod"/>
              <a:tabLst>
                <a:tab pos="701675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established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funded by a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commercial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firm,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private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association,  government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agency,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nonprofit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organization, or  special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interest group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meet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information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needs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its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employees, members, or staff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accordance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with the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organization's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mission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goals. </a:t>
            </a:r>
            <a:endParaRPr lang="en-US" sz="2400" spc="-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815340" lvl="1" indent="-457200" algn="just">
              <a:lnSpc>
                <a:spcPct val="100000"/>
              </a:lnSpc>
              <a:spcBef>
                <a:spcPts val="2185"/>
              </a:spcBef>
              <a:buFont typeface="+mj-lt"/>
              <a:buAutoNum type="arabicPeriod"/>
              <a:tabLst>
                <a:tab pos="701675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Focus on providing information resources and services tailored to the unique requirements of their parent organizations or communities.</a:t>
            </a:r>
          </a:p>
          <a:p>
            <a:pPr marL="358140" lvl="1" algn="just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Example: SIRIM Library, RISDA Library, PETRONAS Library, ASTRO Library.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77044-0138-A789-CE70-C733696A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508" y="1237306"/>
            <a:ext cx="993734" cy="737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0439C-28CB-28BF-4516-DF114B5A2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17" y="30393"/>
            <a:ext cx="4462659" cy="1158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53434" y="1327530"/>
            <a:ext cx="8053070" cy="4526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Public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</a:t>
            </a:r>
            <a:r>
              <a:rPr lang="en-US"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/ State Library</a:t>
            </a:r>
            <a:endParaRPr lang="en-US" sz="2800" spc="10" dirty="0">
              <a:uFill>
                <a:solidFill>
                  <a:srgbClr val="FFFFFF"/>
                </a:solidFill>
              </a:uFill>
              <a:latin typeface="Segoe UI"/>
              <a:cs typeface="Segoe UI"/>
            </a:endParaRPr>
          </a:p>
          <a:p>
            <a:pPr marL="815340" lvl="1" indent="-457200">
              <a:lnSpc>
                <a:spcPct val="100000"/>
              </a:lnSpc>
              <a:spcBef>
                <a:spcPts val="2185"/>
              </a:spcBef>
              <a:buFont typeface="+mj-lt"/>
              <a:buAutoNum type="arabicPeriod"/>
              <a:tabLst>
                <a:tab pos="701675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Accessible to the general public and provides a wide range of resources, services, and programs to meet the educational, informational, cultural, and recreational needs of the community it serves. </a:t>
            </a:r>
          </a:p>
          <a:p>
            <a:pPr marL="815340" lvl="1" indent="-457200">
              <a:lnSpc>
                <a:spcPct val="100000"/>
              </a:lnSpc>
              <a:spcBef>
                <a:spcPts val="2185"/>
              </a:spcBef>
              <a:buFont typeface="+mj-lt"/>
              <a:buAutoNum type="arabicPeriod"/>
              <a:tabLst>
                <a:tab pos="701675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Operated by local governments, library districts, or municipal authorities.</a:t>
            </a:r>
          </a:p>
          <a:p>
            <a:pPr marL="815340" lvl="1" indent="-457200">
              <a:lnSpc>
                <a:spcPct val="100000"/>
              </a:lnSpc>
              <a:spcBef>
                <a:spcPts val="2185"/>
              </a:spcBef>
              <a:buFont typeface="+mj-lt"/>
              <a:buAutoNum type="arabicPeriod"/>
              <a:tabLst>
                <a:tab pos="701675" algn="l"/>
              </a:tabLst>
            </a:pPr>
            <a:endParaRPr lang="en-MY" sz="2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Examples: Sarawak State Library, Johor State Library.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211468-DA7D-FBFE-167C-26E311A9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179112"/>
            <a:ext cx="993734" cy="737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4E3091-0B10-7E96-424E-D06325E3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568" y="0"/>
            <a:ext cx="4462659" cy="1158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AB48C5-CECF-A78A-5B90-A2D13331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5" y="-6743"/>
            <a:ext cx="38590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640" y="1254365"/>
            <a:ext cx="7681595" cy="55803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School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 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/ </a:t>
            </a:r>
            <a:r>
              <a:rPr sz="2800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Resource</a:t>
            </a:r>
            <a:r>
              <a:rPr sz="2800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1208405" marR="5080" lvl="2" indent="-457200" algn="just">
              <a:lnSpc>
                <a:spcPct val="100000"/>
              </a:lnSpc>
              <a:spcBef>
                <a:spcPts val="1135"/>
              </a:spcBef>
              <a:buFont typeface="+mj-lt"/>
              <a:buAutoNum type="arabicPeriod"/>
              <a:tabLst>
                <a:tab pos="1094740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 a public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private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elementary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secondary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school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serves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information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needs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its students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the curriculum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needs 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its teachers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staff,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usually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managed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by  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school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librarian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media specialist. </a:t>
            </a:r>
            <a:endParaRPr lang="en-US" sz="2400" spc="-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208405" marR="5080" lvl="2" indent="-457200" algn="just">
              <a:lnSpc>
                <a:spcPct val="100000"/>
              </a:lnSpc>
              <a:spcBef>
                <a:spcPts val="1135"/>
              </a:spcBef>
              <a:buFont typeface="+mj-lt"/>
              <a:buAutoNum type="arabicPeriod"/>
              <a:tabLst>
                <a:tab pos="1094740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school 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collection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usually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contains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books,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periodicals, and educational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media suitable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 the grade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levels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served.</a:t>
            </a:r>
            <a:endParaRPr lang="en-US" sz="2400" spc="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208405" marR="5080" lvl="2" indent="-457200" algn="just">
              <a:lnSpc>
                <a:spcPct val="100000"/>
              </a:lnSpc>
              <a:spcBef>
                <a:spcPts val="1135"/>
              </a:spcBef>
              <a:buFont typeface="+mj-lt"/>
              <a:buAutoNum type="arabicPeriod"/>
              <a:tabLst>
                <a:tab pos="1094740" algn="l"/>
              </a:tabLst>
            </a:pPr>
            <a:endParaRPr lang="en-MY" sz="2400" spc="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751205" marR="5080" lvl="2" algn="just">
              <a:lnSpc>
                <a:spcPct val="100000"/>
              </a:lnSpc>
              <a:spcBef>
                <a:spcPts val="1135"/>
              </a:spcBef>
              <a:tabLst>
                <a:tab pos="1094740" algn="l"/>
              </a:tabLst>
            </a:pPr>
            <a:r>
              <a:rPr lang="en-MY" sz="2400" spc="10" dirty="0">
                <a:solidFill>
                  <a:srgbClr val="FFFFFF"/>
                </a:solidFill>
                <a:latin typeface="Segoe UI"/>
                <a:cs typeface="Segoe UI"/>
              </a:rPr>
              <a:t>Example: Pusat Sumber SMK Kuala </a:t>
            </a:r>
            <a:r>
              <a:rPr lang="en-MY" sz="2400" spc="10" dirty="0" err="1">
                <a:solidFill>
                  <a:srgbClr val="FFFFFF"/>
                </a:solidFill>
                <a:latin typeface="Segoe UI"/>
                <a:cs typeface="Segoe UI"/>
              </a:rPr>
              <a:t>Kurau</a:t>
            </a:r>
            <a:r>
              <a:rPr lang="en-MY" sz="2400" spc="10" dirty="0">
                <a:solidFill>
                  <a:srgbClr val="FFFFFF"/>
                </a:solidFill>
                <a:latin typeface="Segoe UI"/>
                <a:cs typeface="Segoe UI"/>
              </a:rPr>
              <a:t>, Perak,</a:t>
            </a:r>
          </a:p>
          <a:p>
            <a:pPr marL="751205" marR="5080" lvl="2" algn="just">
              <a:lnSpc>
                <a:spcPct val="100000"/>
              </a:lnSpc>
              <a:spcBef>
                <a:spcPts val="1135"/>
              </a:spcBef>
              <a:tabLst>
                <a:tab pos="1094740" algn="l"/>
              </a:tabLst>
            </a:pPr>
            <a:r>
              <a:rPr lang="en-MY" sz="2400" spc="10" dirty="0">
                <a:solidFill>
                  <a:srgbClr val="FFFFFF"/>
                </a:solidFill>
                <a:latin typeface="Segoe UI"/>
                <a:cs typeface="Segoe UI"/>
              </a:rPr>
              <a:t>International School of Kuala Lumpur Resource Center.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91026-943F-C1EE-7D2F-8880B441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1" y="0"/>
            <a:ext cx="4462659" cy="1158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2916B-0ECF-F06A-ED04-2B50D0AD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5478"/>
            <a:ext cx="993734" cy="737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xfrm>
            <a:off x="4409376" y="1399473"/>
            <a:ext cx="80511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Digital</a:t>
            </a:r>
            <a:r>
              <a:rPr lang="en-US"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57868" y="2016142"/>
            <a:ext cx="8051165" cy="4427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1059815" algn="l"/>
                <a:tab pos="2295525" algn="l"/>
                <a:tab pos="3067050" algn="l"/>
                <a:tab pos="3209925" algn="l"/>
                <a:tab pos="3612515" algn="l"/>
                <a:tab pos="4664075" algn="l"/>
                <a:tab pos="5455285" algn="l"/>
                <a:tab pos="5947410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Digital libraries are the digital face of traditional libraries that include both digital collections and traditional, fixed media collections. </a:t>
            </a:r>
          </a:p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1059815" algn="l"/>
                <a:tab pos="2295525" algn="l"/>
                <a:tab pos="3067050" algn="l"/>
                <a:tab pos="3209925" algn="l"/>
                <a:tab pos="3612515" algn="l"/>
                <a:tab pos="4664075" algn="l"/>
                <a:tab pos="5455285" algn="l"/>
                <a:tab pos="5947410" algn="l"/>
              </a:tabLst>
            </a:pPr>
            <a:endParaRPr lang="en-MY" sz="2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1059815" algn="l"/>
                <a:tab pos="2295525" algn="l"/>
                <a:tab pos="3067050" algn="l"/>
                <a:tab pos="3209925" algn="l"/>
                <a:tab pos="3612515" algn="l"/>
                <a:tab pos="4664075" algn="l"/>
                <a:tab pos="5455285" algn="l"/>
                <a:tab pos="5947410" algn="l"/>
              </a:tabLst>
            </a:pP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It encompass both electronic and paper materials.</a:t>
            </a:r>
          </a:p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1059815" algn="l"/>
                <a:tab pos="2295525" algn="l"/>
                <a:tab pos="3067050" algn="l"/>
                <a:tab pos="3209925" algn="l"/>
                <a:tab pos="3612515" algn="l"/>
                <a:tab pos="4664075" algn="l"/>
                <a:tab pos="5455285" algn="l"/>
                <a:tab pos="5947410" algn="l"/>
              </a:tabLst>
            </a:pPr>
            <a:endParaRPr lang="en-MY" sz="2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469900" marR="5080" indent="-457200" algn="just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1059815" algn="l"/>
                <a:tab pos="2295525" algn="l"/>
                <a:tab pos="3067050" algn="l"/>
                <a:tab pos="3209925" algn="l"/>
                <a:tab pos="3612515" algn="l"/>
                <a:tab pos="4664075" algn="l"/>
                <a:tab pos="5455285" algn="l"/>
                <a:tab pos="5947410" algn="l"/>
              </a:tabLst>
            </a:pPr>
            <a:r>
              <a:rPr lang="en-MY" sz="2400" dirty="0">
                <a:solidFill>
                  <a:schemeClr val="bg1"/>
                </a:solidFill>
                <a:latin typeface="Segoe UI"/>
                <a:cs typeface="Segoe UI"/>
              </a:rPr>
              <a:t>The digital content may be locally held or accessed remotely via computer  networks.</a:t>
            </a:r>
            <a:endParaRPr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5318D5-945F-AABC-3DD0-FCC360CD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68" y="21004"/>
            <a:ext cx="4462659" cy="11583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BEAA47-F8F7-7CAB-DDF8-E9AC0351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87" y="1283035"/>
            <a:ext cx="993734" cy="737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690" y="-453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10599" y="1469170"/>
            <a:ext cx="3545065" cy="260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1600" y="1805594"/>
            <a:ext cx="2862994" cy="1937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99155" y="576455"/>
            <a:ext cx="53936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314" marR="5080" indent="-161925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E9C46A"/>
                </a:solidFill>
              </a:rPr>
              <a:t>TYPES </a:t>
            </a:r>
            <a:r>
              <a:rPr sz="3600" spc="-5" dirty="0">
                <a:solidFill>
                  <a:srgbClr val="E9C46A"/>
                </a:solidFill>
              </a:rPr>
              <a:t>OF</a:t>
            </a:r>
            <a:r>
              <a:rPr sz="3600" spc="-275" dirty="0">
                <a:solidFill>
                  <a:srgbClr val="E9C46A"/>
                </a:solidFill>
              </a:rPr>
              <a:t> </a:t>
            </a:r>
            <a:r>
              <a:rPr sz="3600" spc="-30" dirty="0">
                <a:solidFill>
                  <a:srgbClr val="E9C46A"/>
                </a:solidFill>
              </a:rPr>
              <a:t>INFORMATION  </a:t>
            </a:r>
            <a:r>
              <a:rPr sz="3600" spc="-50" dirty="0">
                <a:solidFill>
                  <a:srgbClr val="E9C46A"/>
                </a:solidFill>
              </a:rPr>
              <a:t>AGENCIES</a:t>
            </a:r>
            <a:endParaRPr sz="3600" dirty="0"/>
          </a:p>
        </p:txBody>
      </p:sp>
      <p:sp>
        <p:nvSpPr>
          <p:cNvPr id="11" name="object 11"/>
          <p:cNvSpPr txBox="1"/>
          <p:nvPr/>
        </p:nvSpPr>
        <p:spPr>
          <a:xfrm>
            <a:off x="351042" y="1694831"/>
            <a:ext cx="7941945" cy="3160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marR="5080" lvl="1" indent="-457200">
              <a:lnSpc>
                <a:spcPct val="150000"/>
              </a:lnSpc>
              <a:spcBef>
                <a:spcPts val="345"/>
              </a:spcBef>
              <a:buFont typeface="+mj-lt"/>
              <a:buAutoNum type="arabicPeriod"/>
              <a:tabLst>
                <a:tab pos="985519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place </a:t>
            </a:r>
            <a:r>
              <a:rPr sz="2400" b="1" spc="-5" dirty="0">
                <a:solidFill>
                  <a:srgbClr val="FFFF00"/>
                </a:solidFill>
                <a:latin typeface="Segoe UI"/>
                <a:cs typeface="Segoe UI"/>
              </a:rPr>
              <a:t>holding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collection of </a:t>
            </a:r>
            <a:r>
              <a:rPr sz="2400" b="1" spc="-5" dirty="0">
                <a:solidFill>
                  <a:srgbClr val="FFFF00"/>
                </a:solidFill>
                <a:latin typeface="Segoe UI"/>
                <a:cs typeface="Segoe UI"/>
              </a:rPr>
              <a:t>historical  </a:t>
            </a:r>
            <a:r>
              <a:rPr sz="2400" b="1" spc="-10" dirty="0">
                <a:solidFill>
                  <a:srgbClr val="FFFF00"/>
                </a:solidFill>
                <a:latin typeface="Segoe UI"/>
                <a:cs typeface="Segoe UI"/>
              </a:rPr>
              <a:t>records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on 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topic,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also the collection 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itself.</a:t>
            </a:r>
            <a:endParaRPr lang="en-US" sz="2400" spc="-3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155700" marR="5080" lvl="1" indent="-457200">
              <a:lnSpc>
                <a:spcPct val="150000"/>
              </a:lnSpc>
              <a:spcBef>
                <a:spcPts val="345"/>
              </a:spcBef>
              <a:buFont typeface="+mj-lt"/>
              <a:buAutoNum type="arabicPeriod"/>
              <a:tabLst>
                <a:tab pos="985519" algn="l"/>
              </a:tabLst>
            </a:pPr>
            <a:r>
              <a:rPr lang="en-MY" sz="2400" dirty="0">
                <a:solidFill>
                  <a:schemeClr val="bg1"/>
                </a:solidFill>
                <a:latin typeface="Segoe UI"/>
                <a:cs typeface="Segoe UI"/>
              </a:rPr>
              <a:t>Ranging from papers and documents (includes manuscript) to films, videotapes and sound recording are preserved store and managed.</a:t>
            </a:r>
            <a:endParaRPr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9105" y="720597"/>
            <a:ext cx="80164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0" marR="5080" indent="-2521585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solidFill>
                  <a:srgbClr val="E9C46A"/>
                </a:solidFill>
              </a:rPr>
              <a:t> </a:t>
            </a:r>
            <a:r>
              <a:rPr sz="3600" spc="-25" dirty="0">
                <a:solidFill>
                  <a:srgbClr val="E9C46A"/>
                </a:solidFill>
              </a:rPr>
              <a:t>TYPE</a:t>
            </a:r>
            <a:r>
              <a:rPr lang="en-US" sz="3600" spc="-25" dirty="0">
                <a:solidFill>
                  <a:srgbClr val="E9C46A"/>
                </a:solidFill>
              </a:rPr>
              <a:t>S</a:t>
            </a:r>
            <a:r>
              <a:rPr sz="3600" spc="-25" dirty="0">
                <a:solidFill>
                  <a:srgbClr val="E9C46A"/>
                </a:solidFill>
              </a:rPr>
              <a:t> </a:t>
            </a:r>
            <a:r>
              <a:rPr sz="3600" spc="-30" dirty="0">
                <a:solidFill>
                  <a:srgbClr val="E9C46A"/>
                </a:solidFill>
              </a:rPr>
              <a:t>OF</a:t>
            </a:r>
            <a:r>
              <a:rPr sz="3600" spc="-350" dirty="0">
                <a:solidFill>
                  <a:srgbClr val="E9C46A"/>
                </a:solidFill>
              </a:rPr>
              <a:t> </a:t>
            </a:r>
            <a:r>
              <a:rPr sz="3600" spc="-70" dirty="0">
                <a:solidFill>
                  <a:srgbClr val="E9C46A"/>
                </a:solidFill>
              </a:rPr>
              <a:t>INFORMATION  </a:t>
            </a:r>
            <a:r>
              <a:rPr sz="3600" spc="-50" dirty="0">
                <a:solidFill>
                  <a:srgbClr val="E9C46A"/>
                </a:solidFill>
              </a:rPr>
              <a:t>AGENCIES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812876" y="1937130"/>
            <a:ext cx="10584180" cy="314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698500" marR="5080" lvl="1" algn="just">
              <a:lnSpc>
                <a:spcPct val="150000"/>
              </a:lnSpc>
              <a:spcBef>
                <a:spcPts val="500"/>
              </a:spcBef>
              <a:tabLst>
                <a:tab pos="985519" algn="l"/>
              </a:tabLst>
            </a:pP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3.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building,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facility,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area that </a:t>
            </a:r>
            <a:r>
              <a:rPr sz="2400" b="1" spc="-5" dirty="0">
                <a:solidFill>
                  <a:srgbClr val="FFFF00"/>
                </a:solidFill>
                <a:latin typeface="Segoe UI"/>
                <a:cs typeface="Segoe UI"/>
              </a:rPr>
              <a:t>houses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 archival collection(the  term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repository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preferred by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most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archivists). Also,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place  documents in </a:t>
            </a:r>
            <a:r>
              <a:rPr sz="2400" b="1" spc="-5" dirty="0">
                <a:solidFill>
                  <a:srgbClr val="FFFF00"/>
                </a:solidFill>
                <a:latin typeface="Segoe UI"/>
                <a:cs typeface="Segoe UI"/>
              </a:rPr>
              <a:t>storage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,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usually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preserve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them as a historical,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informational, legal,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or evidential record, permanently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a finite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 indefinite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period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 time.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5800" y="1467181"/>
            <a:ext cx="10582275" cy="46786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ARCHIV</a:t>
            </a:r>
            <a:r>
              <a:rPr lang="en-US" sz="2400" b="1" spc="-5" dirty="0">
                <a:solidFill>
                  <a:srgbClr val="FFFFFF"/>
                </a:solidFill>
                <a:latin typeface="Segoe UI"/>
                <a:cs typeface="Segoe UI"/>
              </a:rPr>
              <a:t>AL MATERIALS</a:t>
            </a:r>
            <a:endParaRPr sz="2400" dirty="0">
              <a:latin typeface="Segoe UI"/>
              <a:cs typeface="Segoe UI"/>
            </a:endParaRPr>
          </a:p>
          <a:p>
            <a:pPr marL="1155700" marR="5080" lvl="1" indent="-4572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  <a:tabLst>
                <a:tab pos="985519" algn="l"/>
              </a:tabLst>
            </a:pPr>
            <a:r>
              <a:rPr lang="en-MY" sz="2200" dirty="0">
                <a:solidFill>
                  <a:srgbClr val="FFFFFF"/>
                </a:solidFill>
                <a:latin typeface="Segoe UI"/>
                <a:cs typeface="Segoe UI"/>
              </a:rPr>
              <a:t>Archival materials comprise all forms acquired from both official as well as private sources.</a:t>
            </a:r>
          </a:p>
          <a:p>
            <a:pPr marL="1155700" marR="5080" lvl="1" indent="-4572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  <a:tabLst>
                <a:tab pos="985519" algn="l"/>
              </a:tabLst>
            </a:pPr>
            <a:r>
              <a:rPr lang="en-MY" sz="2200" dirty="0">
                <a:solidFill>
                  <a:schemeClr val="bg1"/>
                </a:solidFill>
                <a:latin typeface="Segoe UI"/>
                <a:cs typeface="Segoe UI"/>
              </a:rPr>
              <a:t>Materials acquired from government departments include files, publications, acts and ordinances, photographs, 	microfilms, audio-visual materials, treaties, oral history recordings, maps, plans etc.</a:t>
            </a:r>
          </a:p>
          <a:p>
            <a:pPr marL="1155700" marR="5080" lvl="1" indent="-457200" algn="just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  <a:tabLst>
                <a:tab pos="985519" algn="l"/>
              </a:tabLst>
            </a:pPr>
            <a:r>
              <a:rPr lang="en-MY" sz="2200" dirty="0">
                <a:solidFill>
                  <a:schemeClr val="bg1"/>
                </a:solidFill>
                <a:latin typeface="Segoe UI"/>
                <a:cs typeface="Segoe UI"/>
              </a:rPr>
              <a:t>Materials from private sources include collection of private papers which may contain government papers, photographs, theses, and newspapers.</a:t>
            </a:r>
          </a:p>
          <a:p>
            <a:pPr marL="984885" marR="5080" lvl="1" indent="-286385" algn="just">
              <a:lnSpc>
                <a:spcPct val="150000"/>
              </a:lnSpc>
              <a:spcBef>
                <a:spcPts val="500"/>
              </a:spcBef>
              <a:buFont typeface="Arial"/>
              <a:buChar char="•"/>
              <a:tabLst>
                <a:tab pos="985519" algn="l"/>
              </a:tabLst>
            </a:pPr>
            <a:endParaRPr sz="2400" dirty="0">
              <a:latin typeface="Segoe UI"/>
              <a:cs typeface="Segoe U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99588AF-7997-EE96-BB1D-30D0757B6A58}"/>
              </a:ext>
            </a:extLst>
          </p:cNvPr>
          <p:cNvSpPr txBox="1">
            <a:spLocks/>
          </p:cNvSpPr>
          <p:nvPr/>
        </p:nvSpPr>
        <p:spPr>
          <a:xfrm>
            <a:off x="2499105" y="720597"/>
            <a:ext cx="80164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900" b="1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2533650" marR="5080" indent="-2521585">
              <a:spcBef>
                <a:spcPts val="100"/>
              </a:spcBef>
            </a:pPr>
            <a:r>
              <a:rPr lang="en-MY" sz="3600" kern="0" spc="-35">
                <a:solidFill>
                  <a:srgbClr val="E9C46A"/>
                </a:solidFill>
              </a:rPr>
              <a:t> </a:t>
            </a:r>
            <a:r>
              <a:rPr lang="en-MY" sz="3600" kern="0" spc="-25">
                <a:solidFill>
                  <a:srgbClr val="E9C46A"/>
                </a:solidFill>
              </a:rPr>
              <a:t>TYPES </a:t>
            </a:r>
            <a:r>
              <a:rPr lang="en-MY" sz="3600" kern="0" spc="-30">
                <a:solidFill>
                  <a:srgbClr val="E9C46A"/>
                </a:solidFill>
              </a:rPr>
              <a:t>OF</a:t>
            </a:r>
            <a:r>
              <a:rPr lang="en-MY" sz="3600" kern="0" spc="-350">
                <a:solidFill>
                  <a:srgbClr val="E9C46A"/>
                </a:solidFill>
              </a:rPr>
              <a:t> </a:t>
            </a:r>
            <a:r>
              <a:rPr lang="en-MY" sz="3600" kern="0" spc="-70">
                <a:solidFill>
                  <a:srgbClr val="E9C46A"/>
                </a:solidFill>
              </a:rPr>
              <a:t>INFORMATION  </a:t>
            </a:r>
            <a:r>
              <a:rPr lang="en-MY" sz="3600" kern="0" spc="-50">
                <a:solidFill>
                  <a:srgbClr val="E9C46A"/>
                </a:solidFill>
              </a:rPr>
              <a:t>AGENCIES</a:t>
            </a:r>
            <a:endParaRPr lang="en-MY" sz="3600" kern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778125" marR="5080">
              <a:lnSpc>
                <a:spcPts val="4210"/>
              </a:lnSpc>
              <a:spcBef>
                <a:spcPts val="630"/>
              </a:spcBef>
            </a:pPr>
            <a:r>
              <a:rPr dirty="0">
                <a:solidFill>
                  <a:srgbClr val="254652"/>
                </a:solidFill>
              </a:rPr>
              <a:t>TYPES </a:t>
            </a:r>
            <a:r>
              <a:rPr spc="-5" dirty="0">
                <a:solidFill>
                  <a:srgbClr val="254652"/>
                </a:solidFill>
              </a:rPr>
              <a:t>OF</a:t>
            </a:r>
            <a:r>
              <a:rPr spc="-275" dirty="0">
                <a:solidFill>
                  <a:srgbClr val="254652"/>
                </a:solidFill>
              </a:rPr>
              <a:t> </a:t>
            </a:r>
            <a:r>
              <a:rPr spc="-30" dirty="0">
                <a:solidFill>
                  <a:srgbClr val="254652"/>
                </a:solidFill>
              </a:rPr>
              <a:t>INFORMATION  </a:t>
            </a:r>
            <a:r>
              <a:rPr spc="-50" dirty="0">
                <a:solidFill>
                  <a:srgbClr val="254652"/>
                </a:solidFill>
              </a:rPr>
              <a:t>AGENCIES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86021" y="2001138"/>
            <a:ext cx="7875270" cy="42714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800" b="1" spc="-20" dirty="0">
                <a:solidFill>
                  <a:srgbClr val="005C68"/>
                </a:solidFill>
                <a:latin typeface="Segoe UI"/>
                <a:cs typeface="Segoe UI"/>
              </a:rPr>
              <a:t>INFORMATION</a:t>
            </a:r>
            <a:r>
              <a:rPr sz="2800" b="1" spc="-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  <a:tabLst>
                <a:tab pos="645795" algn="l"/>
              </a:tabLst>
            </a:pPr>
            <a:r>
              <a:rPr sz="2000" spc="-5" dirty="0">
                <a:solidFill>
                  <a:srgbClr val="005C68"/>
                </a:solidFill>
                <a:latin typeface="Segoe UI"/>
                <a:cs typeface="Segoe UI"/>
              </a:rPr>
              <a:t>An organizational unit with the mission </a:t>
            </a:r>
            <a:r>
              <a:rPr sz="2000" spc="-30" dirty="0">
                <a:solidFill>
                  <a:srgbClr val="005C68"/>
                </a:solidFill>
                <a:latin typeface="Segoe UI"/>
                <a:cs typeface="Segoe UI"/>
              </a:rPr>
              <a:t>to  </a:t>
            </a:r>
            <a:r>
              <a:rPr sz="2000" spc="5" dirty="0">
                <a:solidFill>
                  <a:srgbClr val="005C68"/>
                </a:solidFill>
                <a:latin typeface="Segoe UI"/>
                <a:cs typeface="Segoe UI"/>
              </a:rPr>
              <a:t>support </a:t>
            </a:r>
            <a:r>
              <a:rPr sz="2000" dirty="0">
                <a:solidFill>
                  <a:srgbClr val="005C68"/>
                </a:solidFill>
                <a:latin typeface="Segoe UI"/>
                <a:cs typeface="Segoe UI"/>
              </a:rPr>
              <a:t>users </a:t>
            </a:r>
            <a:r>
              <a:rPr sz="2000" spc="-10" dirty="0">
                <a:solidFill>
                  <a:srgbClr val="005C68"/>
                </a:solidFill>
                <a:latin typeface="Segoe UI"/>
                <a:cs typeface="Segoe UI"/>
              </a:rPr>
              <a:t>in </a:t>
            </a:r>
            <a:r>
              <a:rPr sz="2000" spc="-5" dirty="0">
                <a:solidFill>
                  <a:srgbClr val="005C68"/>
                </a:solidFill>
                <a:latin typeface="Segoe UI"/>
                <a:cs typeface="Segoe UI"/>
              </a:rPr>
              <a:t>exploiting </a:t>
            </a:r>
            <a:r>
              <a:rPr sz="2000" spc="-10" dirty="0">
                <a:solidFill>
                  <a:srgbClr val="005C68"/>
                </a:solidFill>
                <a:latin typeface="Segoe UI"/>
                <a:cs typeface="Segoe UI"/>
              </a:rPr>
              <a:t>information  </a:t>
            </a:r>
            <a:r>
              <a:rPr sz="2000" spc="-5" dirty="0">
                <a:solidFill>
                  <a:srgbClr val="005C68"/>
                </a:solidFill>
                <a:latin typeface="Segoe UI"/>
                <a:cs typeface="Segoe UI"/>
              </a:rPr>
              <a:t>technology and </a:t>
            </a:r>
            <a:r>
              <a:rPr sz="2000" spc="-10" dirty="0">
                <a:solidFill>
                  <a:srgbClr val="005C68"/>
                </a:solidFill>
                <a:latin typeface="Segoe UI"/>
                <a:cs typeface="Segoe UI"/>
              </a:rPr>
              <a:t>provide </a:t>
            </a:r>
            <a:r>
              <a:rPr sz="2000" spc="-5" dirty="0">
                <a:solidFill>
                  <a:srgbClr val="005C68"/>
                </a:solidFill>
                <a:latin typeface="Segoe UI"/>
                <a:cs typeface="Segoe UI"/>
              </a:rPr>
              <a:t>information </a:t>
            </a:r>
            <a:r>
              <a:rPr sz="2000" spc="-15" dirty="0">
                <a:solidFill>
                  <a:srgbClr val="005C68"/>
                </a:solidFill>
                <a:latin typeface="Segoe UI"/>
                <a:cs typeface="Segoe UI"/>
              </a:rPr>
              <a:t>required  </a:t>
            </a:r>
            <a:r>
              <a:rPr sz="2000" spc="-5" dirty="0">
                <a:solidFill>
                  <a:srgbClr val="005C68"/>
                </a:solidFill>
                <a:latin typeface="Segoe UI"/>
                <a:cs typeface="Segoe UI"/>
              </a:rPr>
              <a:t>by the </a:t>
            </a:r>
            <a:r>
              <a:rPr sz="2000" dirty="0">
                <a:solidFill>
                  <a:srgbClr val="005C68"/>
                </a:solidFill>
                <a:latin typeface="Segoe UI"/>
                <a:cs typeface="Segoe UI"/>
              </a:rPr>
              <a:t>users </a:t>
            </a:r>
            <a:r>
              <a:rPr lang="en-MY" sz="2000" spc="-5" dirty="0">
                <a:solidFill>
                  <a:srgbClr val="005C68"/>
                </a:solidFill>
                <a:latin typeface="Segoe UI"/>
                <a:cs typeface="Segoe UI"/>
              </a:rPr>
              <a:t>for their knowledge or reference. </a:t>
            </a: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  <a:tabLst>
                <a:tab pos="645795" algn="l"/>
              </a:tabLst>
            </a:pPr>
            <a:r>
              <a:rPr lang="en-MY" sz="2000" spc="-5" dirty="0">
                <a:solidFill>
                  <a:srgbClr val="005C68"/>
                </a:solidFill>
                <a:latin typeface="Segoe UI"/>
                <a:cs typeface="Segoe UI"/>
              </a:rPr>
              <a:t>A place where people can get any information  for their knowledge or reference.</a:t>
            </a:r>
            <a:endParaRPr lang="en-MY" sz="2000" spc="-20" dirty="0">
              <a:solidFill>
                <a:srgbClr val="005C68"/>
              </a:solidFill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  <a:tabLst>
                <a:tab pos="645795" algn="l"/>
              </a:tabLst>
            </a:pPr>
            <a:r>
              <a:rPr lang="en-MY" sz="2000" spc="-20" dirty="0">
                <a:solidFill>
                  <a:srgbClr val="005C68"/>
                </a:solidFill>
                <a:latin typeface="Segoe UI"/>
                <a:cs typeface="Segoe UI"/>
              </a:rPr>
              <a:t>Example is the “Pusat Maklumat Rakyat” under the administration of the Department of Information, Ministry of Information, Communication, and Culture of Malaysia.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6008350"/>
            <a:ext cx="12180679" cy="847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01000" y="-76200"/>
            <a:ext cx="4246626" cy="2922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2521" y="1646377"/>
            <a:ext cx="10475595" cy="37613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254652"/>
              </a:buClr>
              <a:tabLst>
                <a:tab pos="469265" algn="l"/>
                <a:tab pos="469900" algn="l"/>
              </a:tabLst>
            </a:pPr>
            <a:r>
              <a:rPr sz="2800" b="1" spc="-5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800" dirty="0">
              <a:latin typeface="Segoe UI"/>
              <a:cs typeface="Segoe UI"/>
            </a:endParaRPr>
          </a:p>
          <a:p>
            <a:pPr marL="259080" lvl="1">
              <a:lnSpc>
                <a:spcPct val="100000"/>
              </a:lnSpc>
              <a:spcBef>
                <a:spcPts val="2345"/>
              </a:spcBef>
              <a:tabLst>
                <a:tab pos="544195" algn="l"/>
                <a:tab pos="544830" algn="l"/>
              </a:tabLst>
            </a:pPr>
            <a:r>
              <a:rPr lang="en-US" sz="2400" spc="-5" dirty="0">
                <a:solidFill>
                  <a:srgbClr val="254652"/>
                </a:solidFill>
                <a:latin typeface="Segoe UI"/>
                <a:cs typeface="Segoe UI"/>
              </a:rPr>
              <a:t>1.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The </a:t>
            </a:r>
            <a:r>
              <a:rPr sz="2400" i="1" spc="-10" dirty="0">
                <a:solidFill>
                  <a:srgbClr val="254652"/>
                </a:solidFill>
                <a:latin typeface="Segoe UI"/>
                <a:cs typeface="Segoe UI"/>
              </a:rPr>
              <a:t>International Council </a:t>
            </a:r>
            <a:r>
              <a:rPr sz="2400" i="1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400" i="1" spc="-10" dirty="0">
                <a:solidFill>
                  <a:srgbClr val="254652"/>
                </a:solidFill>
                <a:latin typeface="Segoe UI"/>
                <a:cs typeface="Segoe UI"/>
              </a:rPr>
              <a:t>Museum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define museum</a:t>
            </a:r>
            <a:r>
              <a:rPr sz="2400" spc="12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as:</a:t>
            </a:r>
            <a:endParaRPr sz="2400" dirty="0">
              <a:latin typeface="Segoe UI"/>
              <a:cs typeface="Segoe UI"/>
            </a:endParaRPr>
          </a:p>
          <a:p>
            <a:pPr marL="698500" marR="5080" algn="just">
              <a:lnSpc>
                <a:spcPct val="140000"/>
              </a:lnSpc>
              <a:spcBef>
                <a:spcPts val="1005"/>
              </a:spcBef>
            </a:pPr>
            <a:r>
              <a:rPr sz="2400" spc="-114" dirty="0">
                <a:solidFill>
                  <a:srgbClr val="254652"/>
                </a:solidFill>
                <a:latin typeface="Segoe UI"/>
                <a:cs typeface="Segoe UI"/>
              </a:rPr>
              <a:t>”A </a:t>
            </a:r>
            <a:r>
              <a:rPr sz="2400" spc="-10" dirty="0">
                <a:solidFill>
                  <a:srgbClr val="254652"/>
                </a:solidFill>
                <a:latin typeface="Segoe UI"/>
                <a:cs typeface="Segoe UI"/>
              </a:rPr>
              <a:t>museum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is a </a:t>
            </a:r>
            <a:r>
              <a:rPr sz="2400" spc="-10" dirty="0">
                <a:solidFill>
                  <a:srgbClr val="254652"/>
                </a:solidFill>
                <a:latin typeface="Segoe UI"/>
                <a:cs typeface="Segoe UI"/>
              </a:rPr>
              <a:t>nonprofit making,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permanent institution in the  </a:t>
            </a:r>
            <a:r>
              <a:rPr sz="2400" spc="10" dirty="0">
                <a:solidFill>
                  <a:srgbClr val="254652"/>
                </a:solidFill>
                <a:latin typeface="Segoe UI"/>
                <a:cs typeface="Segoe UI"/>
              </a:rPr>
              <a:t>service </a:t>
            </a:r>
            <a:r>
              <a:rPr sz="2400" spc="-30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society and its development and open </a:t>
            </a:r>
            <a:r>
              <a:rPr sz="2400" spc="-15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the public,  which </a:t>
            </a:r>
            <a:r>
              <a:rPr sz="2400" spc="-10" dirty="0">
                <a:solidFill>
                  <a:srgbClr val="254652"/>
                </a:solidFill>
                <a:latin typeface="Segoe UI"/>
                <a:cs typeface="Segoe UI"/>
              </a:rPr>
              <a:t>acquires, </a:t>
            </a:r>
            <a:r>
              <a:rPr sz="2400" spc="5" dirty="0">
                <a:solidFill>
                  <a:srgbClr val="254652"/>
                </a:solidFill>
                <a:latin typeface="Segoe UI"/>
                <a:cs typeface="Segoe UI"/>
              </a:rPr>
              <a:t>conserves, </a:t>
            </a:r>
            <a:r>
              <a:rPr sz="2400" spc="-10" dirty="0">
                <a:solidFill>
                  <a:srgbClr val="254652"/>
                </a:solidFill>
                <a:latin typeface="Segoe UI"/>
                <a:cs typeface="Segoe UI"/>
              </a:rPr>
              <a:t>researches, communicates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and  exhibits, for purposes </a:t>
            </a:r>
            <a:r>
              <a:rPr sz="24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400" spc="-30" dirty="0">
                <a:solidFill>
                  <a:srgbClr val="254652"/>
                </a:solidFill>
                <a:latin typeface="Segoe UI"/>
                <a:cs typeface="Segoe UI"/>
              </a:rPr>
              <a:t>study,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education and enjoyment,  </a:t>
            </a:r>
            <a:r>
              <a:rPr sz="2400" spc="-10" dirty="0">
                <a:solidFill>
                  <a:srgbClr val="254652"/>
                </a:solidFill>
                <a:latin typeface="Segoe UI"/>
                <a:cs typeface="Segoe UI"/>
              </a:rPr>
              <a:t>material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evidence </a:t>
            </a:r>
            <a:r>
              <a:rPr sz="2400" spc="-30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400" spc="-5" dirty="0">
                <a:solidFill>
                  <a:srgbClr val="254652"/>
                </a:solidFill>
                <a:latin typeface="Segoe UI"/>
                <a:cs typeface="Segoe UI"/>
              </a:rPr>
              <a:t>people and their</a:t>
            </a:r>
            <a:r>
              <a:rPr sz="2400" spc="2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400" spc="-25" dirty="0">
                <a:solidFill>
                  <a:srgbClr val="254652"/>
                </a:solidFill>
                <a:latin typeface="Segoe UI"/>
                <a:cs typeface="Segoe UI"/>
              </a:rPr>
              <a:t>environment.”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636" y="296036"/>
            <a:ext cx="602996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10" dirty="0">
                <a:solidFill>
                  <a:srgbClr val="254652"/>
                </a:solidFill>
              </a:rPr>
              <a:t>TYPES </a:t>
            </a:r>
            <a:r>
              <a:rPr sz="4000" spc="-10" dirty="0">
                <a:solidFill>
                  <a:srgbClr val="254652"/>
                </a:solidFill>
              </a:rPr>
              <a:t>OF</a:t>
            </a:r>
            <a:r>
              <a:rPr sz="4000" spc="-65" dirty="0">
                <a:solidFill>
                  <a:srgbClr val="254652"/>
                </a:solidFill>
              </a:rPr>
              <a:t> </a:t>
            </a:r>
            <a:r>
              <a:rPr sz="4000" spc="-30" dirty="0">
                <a:solidFill>
                  <a:srgbClr val="254652"/>
                </a:solidFill>
              </a:rPr>
              <a:t>INFORMATION 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695D80-7625-463A-6433-79B3175B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0" y="322297"/>
            <a:ext cx="13301866" cy="1374629"/>
          </a:xfrm>
          <a:prstGeom prst="rect">
            <a:avLst/>
          </a:prstGeom>
        </p:spPr>
      </p:pic>
      <p:sp>
        <p:nvSpPr>
          <p:cNvPr id="9" name="Google Shape;98;p2">
            <a:extLst>
              <a:ext uri="{FF2B5EF4-FFF2-40B4-BE49-F238E27FC236}">
                <a16:creationId xmlns:a16="http://schemas.microsoft.com/office/drawing/2014/main" id="{4F1CB51D-519D-0DD5-918A-51EF0C22772E}"/>
              </a:ext>
            </a:extLst>
          </p:cNvPr>
          <p:cNvSpPr txBox="1">
            <a:spLocks/>
          </p:cNvSpPr>
          <p:nvPr/>
        </p:nvSpPr>
        <p:spPr>
          <a:xfrm>
            <a:off x="914400" y="1792215"/>
            <a:ext cx="73152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The learning outcomes of this chapter covering:</a:t>
            </a:r>
          </a:p>
          <a:p>
            <a:pPr lvl="2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Libraries, </a:t>
            </a:r>
          </a:p>
          <a:p>
            <a:pPr lvl="2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Archives,</a:t>
            </a:r>
          </a:p>
          <a:p>
            <a:pPr lvl="2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Information centers,</a:t>
            </a:r>
          </a:p>
          <a:p>
            <a:pPr lvl="2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Museums, and </a:t>
            </a:r>
          </a:p>
          <a:p>
            <a:pPr lvl="2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Record centers </a:t>
            </a:r>
          </a:p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endParaRPr lang="en-MY" sz="2800" b="1" kern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ilonga"/>
            </a:endParaRPr>
          </a:p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MY" sz="28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ilonga"/>
              </a:rPr>
              <a:t>Typically encompass a range of knowledge, skills, and competencies related to these agencies.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C1920-0485-5BDC-8210-E0B8D5CE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25" y="2258730"/>
            <a:ext cx="189774" cy="318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79CC9-24F9-CD9D-AD0B-64C0D861C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25" y="2629301"/>
            <a:ext cx="221229" cy="318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A0C4A-094D-D476-D509-8621F424B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725" y="2947736"/>
            <a:ext cx="329596" cy="37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6DBA56-07E8-4040-37AF-361369CE3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725" y="3429000"/>
            <a:ext cx="230582" cy="318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58E6D-73D6-8216-D11E-047706317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7083" y="3802076"/>
            <a:ext cx="226512" cy="315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2023999"/>
            <a:ext cx="7110730" cy="3877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Clr>
                <a:srgbClr val="254652"/>
              </a:buClr>
              <a:tabLst>
                <a:tab pos="469900" algn="l"/>
                <a:tab pos="470534" algn="l"/>
              </a:tabLst>
            </a:pPr>
            <a:r>
              <a:rPr sz="2600" b="1" spc="-5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600" dirty="0">
              <a:latin typeface="Segoe UI"/>
              <a:cs typeface="Segoe UI"/>
            </a:endParaRPr>
          </a:p>
          <a:p>
            <a:pPr marL="259715" marR="5080" lvl="1" algn="just">
              <a:lnSpc>
                <a:spcPct val="140000"/>
              </a:lnSpc>
              <a:spcBef>
                <a:spcPts val="995"/>
              </a:spcBef>
              <a:tabLst>
                <a:tab pos="544195" algn="l"/>
                <a:tab pos="544830" algn="l"/>
              </a:tabLst>
            </a:pPr>
            <a:r>
              <a:rPr lang="en-US" sz="2600" dirty="0">
                <a:solidFill>
                  <a:srgbClr val="254652"/>
                </a:solidFill>
                <a:latin typeface="Segoe UI"/>
                <a:cs typeface="Segoe UI"/>
              </a:rPr>
              <a:t>2. 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building,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place or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institutions devoted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to 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acquisition,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conservation,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study,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exhibit. An  interpretation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objects having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scientific,  historical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or </a:t>
            </a:r>
            <a:r>
              <a:rPr sz="2600" spc="5" dirty="0">
                <a:solidFill>
                  <a:srgbClr val="254652"/>
                </a:solidFill>
                <a:latin typeface="Segoe UI"/>
                <a:cs typeface="Segoe UI"/>
              </a:rPr>
              <a:t>artistic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value.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museum is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</a:t>
            </a:r>
            <a:r>
              <a:rPr sz="2600" spc="-10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lang="en-MY" sz="2600" dirty="0">
                <a:solidFill>
                  <a:srgbClr val="254652"/>
                </a:solidFill>
                <a:latin typeface="Segoe UI"/>
                <a:cs typeface="Segoe UI"/>
              </a:rPr>
              <a:t>nonprofit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,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permanent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institution in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 </a:t>
            </a:r>
            <a:r>
              <a:rPr sz="2600" spc="10" dirty="0">
                <a:solidFill>
                  <a:srgbClr val="254652"/>
                </a:solidFill>
                <a:latin typeface="Segoe UI"/>
                <a:cs typeface="Segoe UI"/>
              </a:rPr>
              <a:t>service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 society.</a:t>
            </a:r>
            <a:endParaRPr sz="26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739" y="676084"/>
            <a:ext cx="603313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10" dirty="0">
                <a:solidFill>
                  <a:srgbClr val="254652"/>
                </a:solidFill>
              </a:rPr>
              <a:t>TYPES </a:t>
            </a:r>
            <a:r>
              <a:rPr sz="4000" spc="-10" dirty="0">
                <a:solidFill>
                  <a:srgbClr val="254652"/>
                </a:solidFill>
              </a:rPr>
              <a:t>OF</a:t>
            </a:r>
            <a:r>
              <a:rPr sz="4000" spc="-45" dirty="0">
                <a:solidFill>
                  <a:srgbClr val="254652"/>
                </a:solidFill>
              </a:rPr>
              <a:t> </a:t>
            </a:r>
            <a:r>
              <a:rPr sz="4000" spc="-30" dirty="0">
                <a:solidFill>
                  <a:srgbClr val="254652"/>
                </a:solidFill>
              </a:rPr>
              <a:t>INFORMATION 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2023999"/>
            <a:ext cx="6976745" cy="3877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Clr>
                <a:srgbClr val="254652"/>
              </a:buClr>
              <a:tabLst>
                <a:tab pos="469900" algn="l"/>
                <a:tab pos="470534" algn="l"/>
              </a:tabLst>
            </a:pPr>
            <a:r>
              <a:rPr sz="2600" b="1" spc="-5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600" dirty="0">
              <a:latin typeface="Segoe UI"/>
              <a:cs typeface="Segoe UI"/>
            </a:endParaRPr>
          </a:p>
          <a:p>
            <a:pPr marL="259715" marR="5080" lvl="1" algn="just">
              <a:lnSpc>
                <a:spcPct val="140000"/>
              </a:lnSpc>
              <a:spcBef>
                <a:spcPts val="995"/>
              </a:spcBef>
              <a:tabLst>
                <a:tab pos="544195" algn="l"/>
                <a:tab pos="544830" algn="l"/>
              </a:tabLst>
            </a:pPr>
            <a:r>
              <a:rPr lang="en-US" sz="2600" dirty="0">
                <a:solidFill>
                  <a:srgbClr val="254652"/>
                </a:solidFill>
                <a:latin typeface="Segoe UI"/>
                <a:cs typeface="Segoe UI"/>
              </a:rPr>
              <a:t>3.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“Museums enable people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to explore 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collections for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inspiration, learning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 enjoyment. They </a:t>
            </a:r>
            <a:r>
              <a:rPr sz="2600" spc="-15" dirty="0">
                <a:solidFill>
                  <a:srgbClr val="254652"/>
                </a:solidFill>
                <a:latin typeface="Segoe UI"/>
                <a:cs typeface="Segoe UI"/>
              </a:rPr>
              <a:t>are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institutions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that</a:t>
            </a:r>
            <a:r>
              <a:rPr sz="2600" spc="-6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collect, 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safeguard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20" dirty="0">
                <a:solidFill>
                  <a:srgbClr val="254652"/>
                </a:solidFill>
                <a:latin typeface="Segoe UI"/>
                <a:cs typeface="Segoe UI"/>
              </a:rPr>
              <a:t>make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accessible </a:t>
            </a:r>
            <a:r>
              <a:rPr sz="2600" spc="5" dirty="0">
                <a:solidFill>
                  <a:srgbClr val="254652"/>
                </a:solidFill>
                <a:latin typeface="Segoe UI"/>
                <a:cs typeface="Segoe UI"/>
              </a:rPr>
              <a:t>artifacts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specimens,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which they hold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trust for  </a:t>
            </a:r>
            <a:r>
              <a:rPr sz="2600" spc="-50" dirty="0">
                <a:solidFill>
                  <a:srgbClr val="254652"/>
                </a:solidFill>
                <a:latin typeface="Segoe UI"/>
                <a:cs typeface="Segoe UI"/>
              </a:rPr>
              <a:t>society.”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(</a:t>
            </a:r>
            <a:r>
              <a:rPr sz="2600" i="1" spc="-5" dirty="0">
                <a:solidFill>
                  <a:srgbClr val="254652"/>
                </a:solidFill>
                <a:latin typeface="Segoe UI"/>
                <a:cs typeface="Segoe UI"/>
              </a:rPr>
              <a:t>Museums Association,</a:t>
            </a:r>
            <a:r>
              <a:rPr sz="2600" i="1" spc="-7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i="1" spc="-5" dirty="0">
                <a:solidFill>
                  <a:srgbClr val="254652"/>
                </a:solidFill>
                <a:latin typeface="Segoe UI"/>
                <a:cs typeface="Segoe UI"/>
              </a:rPr>
              <a:t>1998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)</a:t>
            </a:r>
            <a:endParaRPr sz="26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0739" y="676084"/>
            <a:ext cx="603313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10" dirty="0">
                <a:solidFill>
                  <a:srgbClr val="254652"/>
                </a:solidFill>
              </a:rPr>
              <a:t>TYPES </a:t>
            </a:r>
            <a:r>
              <a:rPr sz="4000" spc="-10" dirty="0">
                <a:solidFill>
                  <a:srgbClr val="254652"/>
                </a:solidFill>
              </a:rPr>
              <a:t>OF</a:t>
            </a:r>
            <a:r>
              <a:rPr sz="4000" spc="-45" dirty="0">
                <a:solidFill>
                  <a:srgbClr val="254652"/>
                </a:solidFill>
              </a:rPr>
              <a:t> </a:t>
            </a:r>
            <a:r>
              <a:rPr sz="4000" spc="-30" dirty="0">
                <a:solidFill>
                  <a:srgbClr val="254652"/>
                </a:solidFill>
              </a:rPr>
              <a:t>INFORMATION 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13275" y="2063623"/>
            <a:ext cx="6798945" cy="42620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tabLst>
                <a:tab pos="35560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RECORD</a:t>
            </a:r>
            <a:r>
              <a:rPr sz="2800" b="1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CENTER</a:t>
            </a:r>
            <a:endParaRPr lang="en-US" sz="2800" b="1" spc="-1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tabLst>
                <a:tab pos="355600" algn="l"/>
              </a:tabLst>
            </a:pPr>
            <a:endParaRPr lang="en-MY" sz="2800" b="1" spc="-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building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part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building designed  or adapted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low-cost storage, maintenance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communication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semi- 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current records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pending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their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ultimate  disposal.</a:t>
            </a:r>
            <a:endParaRPr lang="en-US" sz="2400" spc="-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+mj-lt"/>
              <a:buAutoNum type="arabicPeriod"/>
              <a:tabLst>
                <a:tab pos="355600" algn="l"/>
              </a:tabLst>
            </a:pPr>
            <a:endParaRPr lang="en-MY" sz="2400" spc="-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+mj-lt"/>
              <a:buAutoNum type="arabicPeriod"/>
              <a:tabLst>
                <a:tab pos="355600" algn="l"/>
              </a:tabLst>
            </a:pPr>
            <a:r>
              <a:rPr lang="en-MY" sz="2400" dirty="0">
                <a:solidFill>
                  <a:schemeClr val="bg1"/>
                </a:solidFill>
                <a:latin typeface="Segoe UI"/>
                <a:cs typeface="Segoe UI"/>
              </a:rPr>
              <a:t>It 	is also a service intermediate between the records offices of operational agencies and the archival institution.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tabLst>
                <a:tab pos="355600" algn="l"/>
              </a:tabLst>
            </a:pPr>
            <a:endParaRPr sz="2400" dirty="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613275" y="676084"/>
            <a:ext cx="599567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5" dirty="0"/>
              <a:t>TYPES </a:t>
            </a:r>
            <a:r>
              <a:rPr sz="4000" spc="-10" dirty="0"/>
              <a:t>OF</a:t>
            </a:r>
            <a:r>
              <a:rPr sz="4000" spc="-190" dirty="0"/>
              <a:t> </a:t>
            </a:r>
            <a:r>
              <a:rPr sz="4000" spc="-35" dirty="0"/>
              <a:t>INFORMATION  </a:t>
            </a:r>
            <a:r>
              <a:rPr sz="4000" spc="-15" dirty="0"/>
              <a:t>AGENCIES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5524" y="1359408"/>
            <a:ext cx="9141460" cy="1477010"/>
          </a:xfrm>
          <a:custGeom>
            <a:avLst/>
            <a:gdLst/>
            <a:ahLst/>
            <a:cxnLst/>
            <a:rect l="l" t="t" r="r" b="b"/>
            <a:pathLst>
              <a:path w="9141460" h="1477010">
                <a:moveTo>
                  <a:pt x="0" y="1476756"/>
                </a:moveTo>
                <a:lnTo>
                  <a:pt x="9140952" y="1476756"/>
                </a:lnTo>
                <a:lnTo>
                  <a:pt x="914095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154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5524" y="1359408"/>
            <a:ext cx="9141460" cy="1477010"/>
          </a:xfrm>
          <a:custGeom>
            <a:avLst/>
            <a:gdLst/>
            <a:ahLst/>
            <a:cxnLst/>
            <a:rect l="l" t="t" r="r" b="b"/>
            <a:pathLst>
              <a:path w="9141460" h="1477010">
                <a:moveTo>
                  <a:pt x="0" y="1476756"/>
                </a:moveTo>
                <a:lnTo>
                  <a:pt x="9140952" y="1476756"/>
                </a:lnTo>
                <a:lnTo>
                  <a:pt x="914095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12700">
            <a:solidFill>
              <a:srgbClr val="CEF1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51861" y="1344929"/>
            <a:ext cx="72993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1130">
              <a:lnSpc>
                <a:spcPct val="100000"/>
              </a:lnSpc>
              <a:spcBef>
                <a:spcPts val="100"/>
              </a:spcBef>
            </a:pPr>
            <a:r>
              <a:rPr sz="4800" spc="-45" dirty="0"/>
              <a:t>FUNCTIONS </a:t>
            </a:r>
            <a:r>
              <a:rPr lang="en-MY" sz="4800" dirty="0"/>
              <a:t>&amp; </a:t>
            </a:r>
            <a:r>
              <a:rPr lang="en-MY" sz="4800" spc="-55" dirty="0"/>
              <a:t>ROLES </a:t>
            </a:r>
            <a:r>
              <a:rPr sz="4800" spc="-30" dirty="0"/>
              <a:t>OF  </a:t>
            </a:r>
            <a:r>
              <a:rPr sz="4800" spc="-75" dirty="0"/>
              <a:t>INFORMATION</a:t>
            </a:r>
            <a:r>
              <a:rPr sz="4800" spc="-170" dirty="0"/>
              <a:t> </a:t>
            </a:r>
            <a:r>
              <a:rPr sz="4800" spc="-50" dirty="0"/>
              <a:t>AGENCIES</a:t>
            </a:r>
            <a:endParaRPr sz="4800" dirty="0"/>
          </a:p>
        </p:txBody>
      </p:sp>
      <p:sp>
        <p:nvSpPr>
          <p:cNvPr id="10" name="object 10"/>
          <p:cNvSpPr txBox="1"/>
          <p:nvPr/>
        </p:nvSpPr>
        <p:spPr>
          <a:xfrm>
            <a:off x="1409827" y="3545840"/>
            <a:ext cx="9371330" cy="198515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6985">
              <a:lnSpc>
                <a:spcPts val="3020"/>
              </a:lnSpc>
              <a:spcBef>
                <a:spcPts val="480"/>
              </a:spcBef>
              <a:tabLst>
                <a:tab pos="469265" algn="l"/>
                <a:tab pos="469900" algn="l"/>
                <a:tab pos="2249805" algn="l"/>
                <a:tab pos="3830320" algn="l"/>
                <a:tab pos="4933950" algn="l"/>
                <a:tab pos="5484495" algn="l"/>
                <a:tab pos="6216015" algn="l"/>
                <a:tab pos="7534275" algn="l"/>
                <a:tab pos="9047480" algn="l"/>
              </a:tabLst>
            </a:pP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Fu</a:t>
            </a: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ct</a:t>
            </a:r>
            <a:r>
              <a:rPr sz="2800" b="1" spc="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b="1" spc="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lang="en-US" sz="28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Fun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efe</a:t>
            </a:r>
            <a:r>
              <a:rPr sz="2800" spc="2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natur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rpose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lang="en-US" sz="28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something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the duty </a:t>
            </a:r>
            <a:r>
              <a:rPr sz="28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person.</a:t>
            </a:r>
            <a:endParaRPr sz="2800" dirty="0">
              <a:latin typeface="Segoe UI"/>
              <a:cs typeface="Segoe UI"/>
            </a:endParaRPr>
          </a:p>
          <a:p>
            <a:pPr marL="12700" marR="5080">
              <a:lnSpc>
                <a:spcPts val="3020"/>
              </a:lnSpc>
              <a:spcBef>
                <a:spcPts val="3030"/>
              </a:spcBef>
              <a:tabLst>
                <a:tab pos="469265" algn="l"/>
                <a:tab pos="469900" algn="l"/>
                <a:tab pos="1450975" algn="l"/>
                <a:tab pos="2283460" algn="l"/>
                <a:tab pos="2670175" algn="l"/>
                <a:tab pos="3001010" algn="l"/>
                <a:tab pos="3790950" algn="l"/>
                <a:tab pos="4982845" algn="l"/>
                <a:tab pos="5514975" algn="l"/>
                <a:tab pos="7110730" algn="l"/>
                <a:tab pos="7548245" algn="l"/>
                <a:tab pos="7877175" algn="l"/>
              </a:tabLst>
            </a:pPr>
            <a:r>
              <a:rPr sz="2800" b="1" spc="-8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ol</a:t>
            </a:r>
            <a:r>
              <a:rPr sz="2800" b="1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:</a:t>
            </a:r>
            <a:r>
              <a:rPr lang="en-US" sz="2800" b="1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ole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800" spc="-4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7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pla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ed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one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7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ticular  situation.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9503" y="258826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186815">
              <a:lnSpc>
                <a:spcPts val="4210"/>
              </a:lnSpc>
              <a:spcBef>
                <a:spcPts val="630"/>
              </a:spcBef>
            </a:pPr>
            <a:r>
              <a:rPr spc="-50" dirty="0"/>
              <a:t>FUNCTIONS </a:t>
            </a:r>
            <a:r>
              <a:rPr spc="-30" dirty="0"/>
              <a:t>OF  </a:t>
            </a:r>
            <a:r>
              <a:rPr spc="-75" dirty="0"/>
              <a:t>INFORMATION</a:t>
            </a:r>
            <a:r>
              <a:rPr spc="-15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923" y="1607946"/>
            <a:ext cx="7873365" cy="4423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460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400" dirty="0"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AutoNum type="arabicPeriod"/>
              <a:tabLst>
                <a:tab pos="815975" algn="l"/>
              </a:tabLst>
            </a:pPr>
            <a:r>
              <a:rPr sz="2400" spc="-12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acquire,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store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preserve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printed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non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printed materials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reference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purpose</a:t>
            </a:r>
            <a:endParaRPr sz="2400" dirty="0"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495"/>
              </a:spcBef>
              <a:buAutoNum type="arabicPeriod"/>
              <a:tabLst>
                <a:tab pos="81597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Selecting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organizing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comprehensive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information collection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2400" spc="6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cater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the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patron’s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 need</a:t>
            </a:r>
            <a:endParaRPr sz="2400" dirty="0"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AutoNum type="arabicPeriod"/>
              <a:tabLst>
                <a:tab pos="815975" algn="l"/>
              </a:tabLst>
            </a:pPr>
            <a:r>
              <a:rPr sz="2400" spc="-12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assist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the user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access information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fast and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accurate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3577" y="1086358"/>
            <a:ext cx="8791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E9C46A"/>
                </a:solidFill>
              </a:rPr>
              <a:t>FUNCTIONS </a:t>
            </a:r>
            <a:r>
              <a:rPr sz="3600" spc="-30" dirty="0">
                <a:solidFill>
                  <a:srgbClr val="E9C46A"/>
                </a:solidFill>
              </a:rPr>
              <a:t>OF </a:t>
            </a:r>
            <a:r>
              <a:rPr sz="3600" spc="-75" dirty="0">
                <a:solidFill>
                  <a:srgbClr val="E9C46A"/>
                </a:solidFill>
              </a:rPr>
              <a:t>INFORMATION</a:t>
            </a:r>
            <a:r>
              <a:rPr sz="3600" spc="-240" dirty="0">
                <a:solidFill>
                  <a:srgbClr val="E9C46A"/>
                </a:solidFill>
              </a:rPr>
              <a:t> </a:t>
            </a:r>
            <a:r>
              <a:rPr sz="3600" spc="-50" dirty="0">
                <a:solidFill>
                  <a:srgbClr val="E9C46A"/>
                </a:solidFill>
              </a:rPr>
              <a:t>AGENCIES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813003" y="2388870"/>
            <a:ext cx="10565765" cy="332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marR="5080" lvl="1" indent="-457200">
              <a:lnSpc>
                <a:spcPct val="150000"/>
              </a:lnSpc>
              <a:spcBef>
                <a:spcPts val="505"/>
              </a:spcBef>
              <a:buAutoNum type="arabicPeriod"/>
              <a:tabLst>
                <a:tab pos="1155700" algn="l"/>
                <a:tab pos="1156335" algn="l"/>
                <a:tab pos="2521585" algn="l"/>
                <a:tab pos="4025265" algn="l"/>
                <a:tab pos="5472430" algn="l"/>
                <a:tab pos="6276975" algn="l"/>
                <a:tab pos="7294880" algn="l"/>
                <a:tab pos="876109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Identi</a:t>
            </a:r>
            <a:r>
              <a:rPr sz="2400" spc="3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spc="-12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,	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,	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ese</a:t>
            </a:r>
            <a:r>
              <a:rPr sz="2400" spc="8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and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la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do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umenta</a:t>
            </a:r>
            <a:r>
              <a:rPr sz="2400" spc="1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y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materials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value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organization/</a:t>
            </a:r>
            <a:r>
              <a:rPr sz="2400" spc="1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public.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Ensure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accountability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government</a:t>
            </a:r>
            <a:endParaRPr sz="2400" dirty="0">
              <a:latin typeface="Segoe UI"/>
              <a:cs typeface="Segoe UI"/>
            </a:endParaRPr>
          </a:p>
          <a:p>
            <a:pPr marL="1155700" marR="5715" lvl="1" indent="-457200">
              <a:lnSpc>
                <a:spcPct val="150000"/>
              </a:lnSpc>
              <a:spcBef>
                <a:spcPts val="500"/>
              </a:spcBef>
              <a:buAutoNum type="arabicPeriod"/>
              <a:tabLst>
                <a:tab pos="1155700" algn="l"/>
                <a:tab pos="1156335" algn="l"/>
                <a:tab pos="2940685" algn="l"/>
                <a:tab pos="4570095" algn="l"/>
                <a:tab pos="5231130" algn="l"/>
                <a:tab pos="6959600" algn="l"/>
                <a:tab pos="7381875" algn="l"/>
                <a:tab pos="8744585" algn="l"/>
                <a:tab pos="9603105" algn="l"/>
              </a:tabLst>
            </a:pP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emina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owledge	and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	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	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ic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	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lu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among  the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 public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3577" y="1019936"/>
            <a:ext cx="8791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E9C46A"/>
                </a:solidFill>
              </a:rPr>
              <a:t>FUNCTIONS </a:t>
            </a:r>
            <a:r>
              <a:rPr sz="3600" spc="-30" dirty="0">
                <a:solidFill>
                  <a:srgbClr val="E9C46A"/>
                </a:solidFill>
              </a:rPr>
              <a:t>OF </a:t>
            </a:r>
            <a:r>
              <a:rPr sz="3600" spc="-75" dirty="0">
                <a:solidFill>
                  <a:srgbClr val="E9C46A"/>
                </a:solidFill>
              </a:rPr>
              <a:t>INFORMATION</a:t>
            </a:r>
            <a:r>
              <a:rPr sz="3600" spc="-240" dirty="0">
                <a:solidFill>
                  <a:srgbClr val="E9C46A"/>
                </a:solidFill>
              </a:rPr>
              <a:t> </a:t>
            </a:r>
            <a:r>
              <a:rPr sz="3600" spc="-50" dirty="0">
                <a:solidFill>
                  <a:srgbClr val="E9C46A"/>
                </a:solidFill>
              </a:rPr>
              <a:t>AGENCIES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813003" y="2023109"/>
            <a:ext cx="10567035" cy="387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45"/>
              </a:spcBef>
              <a:buAutoNum type="arabicPeriod" startAt="4"/>
              <a:tabLst>
                <a:tab pos="1155700" algn="l"/>
                <a:tab pos="1156335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Preserve</a:t>
            </a:r>
            <a:r>
              <a:rPr sz="2400" spc="2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records</a:t>
            </a:r>
            <a:r>
              <a:rPr sz="2400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400" spc="2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2400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benefits</a:t>
            </a:r>
            <a:r>
              <a:rPr sz="2400" spc="2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2400" spc="2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scholar</a:t>
            </a:r>
            <a:r>
              <a:rPr sz="2400" spc="2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2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posterity</a:t>
            </a:r>
            <a:r>
              <a:rPr sz="2400" spc="2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(future</a:t>
            </a:r>
            <a:endParaRPr sz="2400" dirty="0">
              <a:latin typeface="Segoe UI"/>
              <a:cs typeface="Segoe UI"/>
            </a:endParaRPr>
          </a:p>
          <a:p>
            <a:pPr marL="115570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generation)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0"/>
              </a:spcBef>
              <a:buAutoNum type="arabicPeriod" startAt="5"/>
              <a:tabLst>
                <a:tab pos="1155700" algn="l"/>
                <a:tab pos="1156335" algn="l"/>
                <a:tab pos="2552065" algn="l"/>
                <a:tab pos="3795395" algn="l"/>
                <a:tab pos="4952365" algn="l"/>
                <a:tab pos="5543550" algn="l"/>
                <a:tab pos="6229350" algn="l"/>
                <a:tab pos="7153275" algn="l"/>
                <a:tab pos="8536940" algn="l"/>
                <a:tab pos="9296400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Nati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	A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ould	be	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he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	accura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and	authen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ic</a:t>
            </a:r>
            <a:endParaRPr sz="2400" dirty="0">
              <a:latin typeface="Segoe UI"/>
              <a:cs typeface="Segoe UI"/>
            </a:endParaRPr>
          </a:p>
          <a:p>
            <a:pPr marL="1155700">
              <a:lnSpc>
                <a:spcPct val="100000"/>
              </a:lnSpc>
              <a:spcBef>
                <a:spcPts val="1445"/>
              </a:spcBef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resource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center in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any</a:t>
            </a:r>
            <a:r>
              <a:rPr sz="240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country.</a:t>
            </a:r>
            <a:endParaRPr sz="2400" dirty="0">
              <a:latin typeface="Segoe UI"/>
              <a:cs typeface="Segoe UI"/>
            </a:endParaRPr>
          </a:p>
          <a:p>
            <a:pPr marL="1155700" marR="6985" lvl="1" indent="-457200">
              <a:lnSpc>
                <a:spcPct val="150100"/>
              </a:lnSpc>
              <a:spcBef>
                <a:spcPts val="500"/>
              </a:spcBef>
              <a:buAutoNum type="arabicPeriod" startAt="6"/>
              <a:tabLst>
                <a:tab pos="1155700" algn="l"/>
                <a:tab pos="1156335" algn="l"/>
                <a:tab pos="1670685" algn="l"/>
                <a:tab pos="3296920" algn="l"/>
                <a:tab pos="3940175" algn="l"/>
                <a:tab pos="4611370" algn="l"/>
                <a:tab pos="5086350" algn="l"/>
                <a:tab pos="6308725" algn="l"/>
                <a:tab pos="7734300" algn="l"/>
                <a:tab pos="9025255" algn="l"/>
              </a:tabLst>
            </a:pPr>
            <a:r>
              <a:rPr sz="2400" spc="-25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	pop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rize	the	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	a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chi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ial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s	th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	exhi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iti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,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publications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modern</a:t>
            </a:r>
            <a:r>
              <a:rPr sz="2400" spc="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technology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3577" y="1268933"/>
            <a:ext cx="8792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E9C46A"/>
                </a:solidFill>
              </a:rPr>
              <a:t>FUNCTIONS </a:t>
            </a:r>
            <a:r>
              <a:rPr sz="3600" spc="-30" dirty="0">
                <a:solidFill>
                  <a:srgbClr val="E9C46A"/>
                </a:solidFill>
              </a:rPr>
              <a:t>OF </a:t>
            </a:r>
            <a:r>
              <a:rPr sz="3600" spc="-75" dirty="0">
                <a:solidFill>
                  <a:srgbClr val="E9C46A"/>
                </a:solidFill>
              </a:rPr>
              <a:t>INFORMATION</a:t>
            </a:r>
            <a:r>
              <a:rPr sz="3600" spc="-254" dirty="0">
                <a:solidFill>
                  <a:srgbClr val="E9C46A"/>
                </a:solidFill>
              </a:rPr>
              <a:t> </a:t>
            </a:r>
            <a:r>
              <a:rPr sz="3600" spc="-50" dirty="0">
                <a:solidFill>
                  <a:srgbClr val="E9C46A"/>
                </a:solidFill>
              </a:rPr>
              <a:t>AGENCIES</a:t>
            </a:r>
            <a:endParaRPr sz="3600" dirty="0"/>
          </a:p>
        </p:txBody>
      </p:sp>
      <p:sp>
        <p:nvSpPr>
          <p:cNvPr id="8" name="object 8"/>
          <p:cNvSpPr txBox="1"/>
          <p:nvPr/>
        </p:nvSpPr>
        <p:spPr>
          <a:xfrm>
            <a:off x="813003" y="2205990"/>
            <a:ext cx="10564495" cy="216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marR="5080" lvl="1" indent="-457200">
              <a:lnSpc>
                <a:spcPct val="150000"/>
              </a:lnSpc>
              <a:spcBef>
                <a:spcPts val="505"/>
              </a:spcBef>
              <a:buAutoNum type="arabicPeriod" startAt="7"/>
              <a:tabLst>
                <a:tab pos="1155700" algn="l"/>
                <a:tab pos="1156335" algn="l"/>
                <a:tab pos="2940685" algn="l"/>
                <a:tab pos="4570095" algn="l"/>
                <a:tab pos="5231130" algn="l"/>
                <a:tab pos="6959600" algn="l"/>
                <a:tab pos="7381875" algn="l"/>
                <a:tab pos="8744585" algn="l"/>
                <a:tab pos="9603105" algn="l"/>
              </a:tabLst>
            </a:pP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emina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owledge	and	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	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	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ic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	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lu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among  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public.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0"/>
              </a:spcBef>
              <a:buAutoNum type="arabicPeriod" startAt="7"/>
              <a:tabLst>
                <a:tab pos="1155700" algn="l"/>
                <a:tab pos="1156335" algn="l"/>
              </a:tabLst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Protect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documented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recorded </a:t>
            </a:r>
            <a:r>
              <a:rPr sz="2400" spc="-5">
                <a:solidFill>
                  <a:srgbClr val="FFFFFF"/>
                </a:solidFill>
                <a:latin typeface="Segoe UI"/>
                <a:cs typeface="Segoe UI"/>
              </a:rPr>
              <a:t>national</a:t>
            </a:r>
            <a:r>
              <a:rPr sz="2400" spc="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5">
                <a:solidFill>
                  <a:srgbClr val="FFFFFF"/>
                </a:solidFill>
                <a:latin typeface="Segoe UI"/>
                <a:cs typeface="Segoe UI"/>
              </a:rPr>
              <a:t>history</a:t>
            </a:r>
            <a:r>
              <a:rPr lang="en-US" sz="2400" spc="5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86021" y="2001138"/>
            <a:ext cx="7875905" cy="3716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800" b="1" spc="-20" dirty="0">
                <a:solidFill>
                  <a:srgbClr val="005C68"/>
                </a:solidFill>
                <a:latin typeface="Segoe UI"/>
                <a:cs typeface="Segoe UI"/>
              </a:rPr>
              <a:t>INFORMATION</a:t>
            </a:r>
            <a:r>
              <a:rPr sz="2800" b="1" spc="-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358140" marR="5080" lvl="1" algn="just">
              <a:lnSpc>
                <a:spcPct val="150000"/>
              </a:lnSpc>
              <a:spcBef>
                <a:spcPts val="505"/>
              </a:spcBef>
              <a:tabLst>
                <a:tab pos="645795" algn="l"/>
              </a:tabLst>
            </a:pP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An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information center is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 center</a:t>
            </a:r>
            <a:r>
              <a:rPr sz="2800" spc="65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designed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specifically for storing,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processing, and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retrieving 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for dissemination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at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regular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intervals, 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demand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or </a:t>
            </a:r>
            <a:r>
              <a:rPr sz="2800" spc="-20" dirty="0">
                <a:solidFill>
                  <a:srgbClr val="005C68"/>
                </a:solidFill>
                <a:latin typeface="Segoe UI"/>
                <a:cs typeface="Segoe UI"/>
              </a:rPr>
              <a:t>selectively,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according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to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express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needs </a:t>
            </a:r>
            <a:r>
              <a:rPr sz="2800" spc="-25" dirty="0">
                <a:solidFill>
                  <a:srgbClr val="005C68"/>
                </a:solidFill>
                <a:latin typeface="Segoe UI"/>
                <a:cs typeface="Segoe UI"/>
              </a:rPr>
              <a:t>of</a:t>
            </a:r>
            <a:r>
              <a:rPr sz="2800" spc="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users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AE262675-0443-9EA7-474F-D976CB615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0470" y="258826"/>
            <a:ext cx="975106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853179" marR="5080" indent="1186815">
              <a:lnSpc>
                <a:spcPts val="4210"/>
              </a:lnSpc>
              <a:spcBef>
                <a:spcPts val="630"/>
              </a:spcBef>
            </a:pPr>
            <a:r>
              <a:rPr spc="-45" dirty="0">
                <a:solidFill>
                  <a:srgbClr val="254652"/>
                </a:solidFill>
              </a:rPr>
              <a:t>FUNCTIONS </a:t>
            </a:r>
            <a:r>
              <a:rPr spc="-30" dirty="0">
                <a:solidFill>
                  <a:srgbClr val="254652"/>
                </a:solidFill>
              </a:rPr>
              <a:t>OF  </a:t>
            </a:r>
            <a:r>
              <a:rPr spc="-75" dirty="0">
                <a:solidFill>
                  <a:srgbClr val="254652"/>
                </a:solidFill>
              </a:rPr>
              <a:t>INFORMATION</a:t>
            </a:r>
            <a:r>
              <a:rPr spc="-150" dirty="0">
                <a:solidFill>
                  <a:srgbClr val="254652"/>
                </a:solidFill>
              </a:rPr>
              <a:t> </a:t>
            </a:r>
            <a:r>
              <a:rPr spc="-50" dirty="0">
                <a:solidFill>
                  <a:srgbClr val="254652"/>
                </a:solidFill>
              </a:rPr>
              <a:t>AGENCIES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181600" y="-69583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186815">
              <a:lnSpc>
                <a:spcPts val="4210"/>
              </a:lnSpc>
              <a:spcBef>
                <a:spcPts val="630"/>
              </a:spcBef>
            </a:pPr>
            <a:r>
              <a:rPr sz="3200" spc="-50" dirty="0">
                <a:solidFill>
                  <a:srgbClr val="254652"/>
                </a:solidFill>
              </a:rPr>
              <a:t>FUNCTIONS </a:t>
            </a:r>
            <a:r>
              <a:rPr sz="3200" spc="-30" dirty="0">
                <a:solidFill>
                  <a:srgbClr val="254652"/>
                </a:solidFill>
              </a:rPr>
              <a:t>OF  </a:t>
            </a:r>
            <a:r>
              <a:rPr sz="3200" spc="-75" dirty="0">
                <a:solidFill>
                  <a:srgbClr val="254652"/>
                </a:solidFill>
              </a:rPr>
              <a:t>INFORMATION</a:t>
            </a:r>
            <a:r>
              <a:rPr sz="3200" spc="-150" dirty="0">
                <a:solidFill>
                  <a:srgbClr val="254652"/>
                </a:solidFill>
              </a:rPr>
              <a:t> </a:t>
            </a:r>
            <a:r>
              <a:rPr sz="3200" spc="-50" dirty="0">
                <a:solidFill>
                  <a:srgbClr val="254652"/>
                </a:solidFill>
              </a:rPr>
              <a:t>AGENCIES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98570" y="1015898"/>
            <a:ext cx="8117205" cy="568896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78460" algn="l"/>
              </a:tabLst>
            </a:pPr>
            <a:r>
              <a:rPr sz="2800" b="1" spc="-20" dirty="0">
                <a:solidFill>
                  <a:srgbClr val="005C68"/>
                </a:solidFill>
                <a:latin typeface="Segoe UI"/>
                <a:cs typeface="Segoe UI"/>
              </a:rPr>
              <a:t>INFORMATION</a:t>
            </a:r>
            <a:r>
              <a:rPr sz="2800" b="1" spc="-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lang="en-US" sz="2800" dirty="0">
              <a:latin typeface="Segoe UI"/>
              <a:cs typeface="Segoe UI"/>
            </a:endParaRPr>
          </a:p>
          <a:p>
            <a:pPr marL="927100" marR="6350" lvl="1" indent="-568960" algn="just">
              <a:lnSpc>
                <a:spcPct val="100000"/>
              </a:lnSpc>
              <a:spcBef>
                <a:spcPts val="1130"/>
              </a:spcBef>
              <a:buAutoNum type="arabicPeriod"/>
              <a:tabLst>
                <a:tab pos="873760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accurate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about the  functions </a:t>
            </a:r>
            <a:r>
              <a:rPr sz="2800" spc="-25" dirty="0">
                <a:solidFill>
                  <a:srgbClr val="005C68"/>
                </a:solidFill>
                <a:latin typeface="Segoe UI"/>
                <a:cs typeface="Segoe UI"/>
              </a:rPr>
              <a:t>of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all government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departments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and  agencies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to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the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public.</a:t>
            </a:r>
            <a:endParaRPr sz="2800" dirty="0">
              <a:latin typeface="Segoe UI"/>
              <a:cs typeface="Segoe UI"/>
            </a:endParaRPr>
          </a:p>
          <a:p>
            <a:pPr marL="873760" marR="8890" lvl="1" indent="-515620" algn="just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73760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 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about government  policies.</a:t>
            </a:r>
            <a:endParaRPr sz="2800" dirty="0">
              <a:latin typeface="Segoe UI"/>
              <a:cs typeface="Segoe UI"/>
            </a:endParaRPr>
          </a:p>
          <a:p>
            <a:pPr marL="873760" marR="5715" lvl="1" indent="-515620" algn="just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873760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 counter 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service,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online 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service,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and  other form </a:t>
            </a:r>
            <a:r>
              <a:rPr sz="2800" spc="-25" dirty="0">
                <a:solidFill>
                  <a:srgbClr val="005C68"/>
                </a:solidFill>
                <a:latin typeface="Segoe UI"/>
                <a:cs typeface="Segoe UI"/>
              </a:rPr>
              <a:t>of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information access</a:t>
            </a:r>
            <a:r>
              <a:rPr sz="2800" spc="-2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service</a:t>
            </a:r>
            <a:endParaRPr sz="2800" dirty="0">
              <a:latin typeface="Segoe UI"/>
              <a:cs typeface="Segoe UI"/>
            </a:endParaRPr>
          </a:p>
          <a:p>
            <a:pPr marL="873760" marR="5715" lvl="1" indent="-515620" algn="just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73760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adequate and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satisfactory</a:t>
            </a:r>
            <a:r>
              <a:rPr sz="2800" spc="60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reference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873760" marR="5080" lvl="1" indent="-515620" algn="just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73760" algn="l"/>
              </a:tabLst>
            </a:pP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Entertain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complaints and inquiries </a:t>
            </a:r>
            <a:r>
              <a:rPr sz="2800" spc="5" dirty="0">
                <a:solidFill>
                  <a:srgbClr val="005C68"/>
                </a:solidFill>
                <a:latin typeface="Segoe UI"/>
                <a:cs typeface="Segoe UI"/>
              </a:rPr>
              <a:t>by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providing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accurate and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current</a:t>
            </a:r>
            <a:r>
              <a:rPr sz="2800" spc="1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information.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739" y="676148"/>
            <a:ext cx="6182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INFORMATION</a:t>
            </a:r>
            <a:r>
              <a:rPr sz="4000" spc="-20" dirty="0"/>
              <a:t> </a:t>
            </a:r>
            <a:r>
              <a:rPr sz="4000" spc="-10" dirty="0"/>
              <a:t>AGENCIES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886838"/>
            <a:ext cx="6690359" cy="4178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DEFINITION</a:t>
            </a:r>
            <a:endParaRPr sz="28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 dirty="0">
              <a:latin typeface="Times New Roman"/>
              <a:cs typeface="Times New Roman"/>
            </a:endParaRPr>
          </a:p>
          <a:p>
            <a:pPr marL="12700" marR="5080">
              <a:lnSpc>
                <a:spcPct val="90000"/>
              </a:lnSpc>
              <a:tabLst>
                <a:tab pos="295910" algn="l"/>
                <a:tab pos="296545" algn="l"/>
              </a:tabLst>
            </a:pP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agency can be defined as an  organization which 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provides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access 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information.</a:t>
            </a:r>
            <a:endParaRPr sz="2800" dirty="0">
              <a:latin typeface="Segoe UI"/>
              <a:cs typeface="Segoe UI"/>
            </a:endParaRPr>
          </a:p>
          <a:p>
            <a:pPr marL="927100" lvl="2">
              <a:spcBef>
                <a:spcPts val="660"/>
              </a:spcBef>
              <a:tabLst>
                <a:tab pos="295910" algn="l"/>
                <a:tab pos="296545" algn="l"/>
              </a:tabLst>
            </a:pP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xample</a:t>
            </a:r>
            <a:r>
              <a:rPr lang="en-US" sz="2800" spc="-5" dirty="0">
                <a:solidFill>
                  <a:srgbClr val="FFFFFF"/>
                </a:solidFill>
                <a:latin typeface="Segoe UI"/>
                <a:cs typeface="Segoe UI"/>
              </a:rPr>
              <a:t>: </a:t>
            </a:r>
            <a:r>
              <a:rPr lang="en-MY" sz="2800" spc="-10" dirty="0">
                <a:solidFill>
                  <a:srgbClr val="FFFFFF"/>
                </a:solidFill>
                <a:latin typeface="Segoe UI"/>
                <a:cs typeface="Segoe UI"/>
              </a:rPr>
              <a:t>Libraries, Archives, Information  centers, Museums, and Record centers. </a:t>
            </a: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295910" algn="l"/>
                <a:tab pos="296545" algn="l"/>
              </a:tabLst>
            </a:pPr>
            <a:endParaRPr sz="2800" dirty="0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EDF28-1830-31CD-FFF3-A4FA6287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42487" y="557713"/>
            <a:ext cx="1432684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2063623"/>
            <a:ext cx="7294880" cy="3779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254652"/>
              </a:buClr>
              <a:tabLst>
                <a:tab pos="469900" algn="l"/>
                <a:tab pos="470534" algn="l"/>
              </a:tabLst>
            </a:pPr>
            <a:r>
              <a:rPr sz="2800" b="1" spc="-10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lang="en-MY" sz="2800" dirty="0">
              <a:latin typeface="Segoe UI"/>
              <a:cs typeface="Segoe UI"/>
            </a:endParaRPr>
          </a:p>
          <a:p>
            <a:pPr marL="259715" marR="5080" lvl="1" algn="just">
              <a:lnSpc>
                <a:spcPct val="150000"/>
              </a:lnSpc>
              <a:spcBef>
                <a:spcPts val="994"/>
              </a:spcBef>
              <a:tabLst>
                <a:tab pos="544830" algn="l"/>
              </a:tabLst>
            </a:pP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Museums collect and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care for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objects </a:t>
            </a:r>
            <a:r>
              <a:rPr lang="en-MY" sz="2800" spc="-50" dirty="0">
                <a:solidFill>
                  <a:srgbClr val="254652"/>
                </a:solidFill>
                <a:latin typeface="Segoe UI"/>
                <a:cs typeface="Segoe UI"/>
              </a:rPr>
              <a:t>of 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scientific, </a:t>
            </a:r>
            <a:r>
              <a:rPr lang="en-MY" sz="2800" spc="5" dirty="0">
                <a:solidFill>
                  <a:srgbClr val="254652"/>
                </a:solidFill>
                <a:latin typeface="Segoe UI"/>
                <a:cs typeface="Segoe UI"/>
              </a:rPr>
              <a:t>artistic, </a:t>
            </a:r>
            <a:r>
              <a:rPr lang="en-MY" sz="2800" dirty="0">
                <a:solidFill>
                  <a:srgbClr val="254652"/>
                </a:solidFill>
                <a:latin typeface="Segoe UI"/>
                <a:cs typeface="Segoe UI"/>
              </a:rPr>
              <a:t>or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historical </a:t>
            </a:r>
            <a:r>
              <a:rPr lang="en-MY" sz="2800" dirty="0">
                <a:solidFill>
                  <a:srgbClr val="254652"/>
                </a:solidFill>
                <a:latin typeface="Segoe UI"/>
                <a:cs typeface="Segoe UI"/>
              </a:rPr>
              <a:t>importance 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lang="en-MY" sz="2800" spc="-20" dirty="0">
                <a:solidFill>
                  <a:srgbClr val="254652"/>
                </a:solidFill>
                <a:latin typeface="Segoe UI"/>
                <a:cs typeface="Segoe UI"/>
              </a:rPr>
              <a:t>make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them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available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for public  viewing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through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exhibits that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may </a:t>
            </a:r>
            <a:r>
              <a:rPr lang="en-MY" sz="2800" spc="-5" dirty="0">
                <a:solidFill>
                  <a:srgbClr val="254652"/>
                </a:solidFill>
                <a:latin typeface="Segoe UI"/>
                <a:cs typeface="Segoe UI"/>
              </a:rPr>
              <a:t>be  permanent </a:t>
            </a:r>
            <a:r>
              <a:rPr lang="en-MY" sz="2800" dirty="0">
                <a:solidFill>
                  <a:srgbClr val="254652"/>
                </a:solidFill>
                <a:latin typeface="Segoe UI"/>
                <a:cs typeface="Segoe UI"/>
              </a:rPr>
              <a:t>or</a:t>
            </a:r>
            <a:r>
              <a:rPr lang="en-MY" sz="2800" spc="-1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lang="en-MY" sz="2800" spc="-10" dirty="0">
                <a:solidFill>
                  <a:srgbClr val="254652"/>
                </a:solidFill>
                <a:latin typeface="Segoe UI"/>
                <a:cs typeface="Segoe UI"/>
              </a:rPr>
              <a:t>temporary.</a:t>
            </a:r>
            <a:endParaRPr lang="en-MY" sz="28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1532" y="210134"/>
            <a:ext cx="617982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243330">
              <a:lnSpc>
                <a:spcPts val="4320"/>
              </a:lnSpc>
              <a:spcBef>
                <a:spcPts val="640"/>
              </a:spcBef>
            </a:pPr>
            <a:r>
              <a:rPr sz="4000" spc="-10" dirty="0">
                <a:solidFill>
                  <a:srgbClr val="254652"/>
                </a:solidFill>
              </a:rPr>
              <a:t>FUNCTIONS OF  </a:t>
            </a:r>
            <a:r>
              <a:rPr sz="4000" spc="-30" dirty="0">
                <a:solidFill>
                  <a:srgbClr val="254652"/>
                </a:solidFill>
              </a:rPr>
              <a:t>INFORMATION</a:t>
            </a:r>
            <a:r>
              <a:rPr sz="4000" spc="-35" dirty="0">
                <a:solidFill>
                  <a:srgbClr val="254652"/>
                </a:solidFill>
              </a:rPr>
              <a:t>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607" y="1349857"/>
            <a:ext cx="7857490" cy="525462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  <a:buClr>
                <a:srgbClr val="254652"/>
              </a:buClr>
              <a:tabLst>
                <a:tab pos="469265" algn="l"/>
                <a:tab pos="469900" algn="l"/>
              </a:tabLst>
            </a:pPr>
            <a:r>
              <a:rPr sz="2600" b="1" spc="-5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600" dirty="0">
              <a:latin typeface="Segoe UI"/>
              <a:cs typeface="Segoe UI"/>
            </a:endParaRPr>
          </a:p>
          <a:p>
            <a:pPr marL="772795" marR="6350" lvl="1" indent="-513715" algn="just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773430" algn="l"/>
              </a:tabLst>
            </a:pPr>
            <a:r>
              <a:rPr sz="2600" spc="-13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collect objects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materials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cultural,  religious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historical </a:t>
            </a:r>
            <a:r>
              <a:rPr sz="2600" spc="5" dirty="0">
                <a:solidFill>
                  <a:srgbClr val="254652"/>
                </a:solidFill>
                <a:latin typeface="Segoe UI"/>
                <a:cs typeface="Segoe UI"/>
              </a:rPr>
              <a:t>importance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</a:t>
            </a:r>
            <a:r>
              <a:rPr sz="2600" spc="-114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nation;</a:t>
            </a:r>
            <a:endParaRPr sz="2600" dirty="0">
              <a:latin typeface="Segoe UI"/>
              <a:cs typeface="Segoe UI"/>
            </a:endParaRPr>
          </a:p>
          <a:p>
            <a:pPr marL="772795" marR="5080" lvl="1" indent="-513715" algn="just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773430" algn="l"/>
              </a:tabLst>
            </a:pPr>
            <a:r>
              <a:rPr sz="2600" spc="-13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organize (or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classify), </a:t>
            </a:r>
            <a:r>
              <a:rPr sz="2600" spc="5" dirty="0">
                <a:solidFill>
                  <a:srgbClr val="254652"/>
                </a:solidFill>
                <a:latin typeface="Segoe UI"/>
                <a:cs typeface="Segoe UI"/>
              </a:rPr>
              <a:t>preserve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them, and  </a:t>
            </a:r>
            <a:r>
              <a:rPr sz="2600" spc="-15" dirty="0">
                <a:solidFill>
                  <a:srgbClr val="254652"/>
                </a:solidFill>
                <a:latin typeface="Segoe UI"/>
                <a:cs typeface="Segoe UI"/>
              </a:rPr>
              <a:t>research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into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 them;</a:t>
            </a:r>
            <a:endParaRPr sz="2600" dirty="0">
              <a:latin typeface="Segoe UI"/>
              <a:cs typeface="Segoe UI"/>
            </a:endParaRPr>
          </a:p>
          <a:p>
            <a:pPr marL="772795" marR="5080" lvl="1" indent="-513715" algn="just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773430" algn="l"/>
              </a:tabLst>
            </a:pPr>
            <a:r>
              <a:rPr sz="2600" spc="-13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display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present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them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public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for  the purpose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education and</a:t>
            </a:r>
            <a:r>
              <a:rPr sz="2600" spc="-5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enjoyment;</a:t>
            </a:r>
            <a:endParaRPr sz="2600" dirty="0">
              <a:latin typeface="Segoe UI"/>
              <a:cs typeface="Segoe UI"/>
            </a:endParaRPr>
          </a:p>
          <a:p>
            <a:pPr marL="772795" marR="5715" lvl="1" indent="-513715" algn="just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773430" algn="l"/>
              </a:tabLst>
            </a:pPr>
            <a:r>
              <a:rPr sz="2600" spc="-13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encourage,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promote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foster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best </a:t>
            </a:r>
            <a:r>
              <a:rPr sz="2600" spc="-50" dirty="0">
                <a:solidFill>
                  <a:srgbClr val="254652"/>
                </a:solidFill>
                <a:latin typeface="Segoe UI"/>
                <a:cs typeface="Segoe UI"/>
              </a:rPr>
              <a:t>of 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cultural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democratic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ideals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  nations;</a:t>
            </a:r>
            <a:r>
              <a:rPr sz="2600" spc="-3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</a:t>
            </a:r>
            <a:endParaRPr sz="2600" dirty="0">
              <a:latin typeface="Segoe UI"/>
              <a:cs typeface="Segoe UI"/>
            </a:endParaRPr>
          </a:p>
          <a:p>
            <a:pPr marL="772795" lvl="1" indent="-51371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772795" algn="l"/>
                <a:tab pos="773430" algn="l"/>
              </a:tabLst>
            </a:pPr>
            <a:r>
              <a:rPr sz="2600" spc="-130" dirty="0">
                <a:solidFill>
                  <a:srgbClr val="254652"/>
                </a:solidFill>
                <a:latin typeface="Segoe UI"/>
                <a:cs typeface="Segoe UI"/>
              </a:rPr>
              <a:t>To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project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sense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the</a:t>
            </a:r>
            <a:r>
              <a:rPr sz="2600" spc="9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nation.</a:t>
            </a:r>
            <a:endParaRPr sz="26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1532" y="210134"/>
            <a:ext cx="617982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243330">
              <a:lnSpc>
                <a:spcPts val="4320"/>
              </a:lnSpc>
              <a:spcBef>
                <a:spcPts val="640"/>
              </a:spcBef>
            </a:pPr>
            <a:r>
              <a:rPr sz="4000" spc="-10" dirty="0">
                <a:solidFill>
                  <a:srgbClr val="254652"/>
                </a:solidFill>
              </a:rPr>
              <a:t>FUNCTIONS OF  </a:t>
            </a:r>
            <a:r>
              <a:rPr sz="4000" spc="-30" dirty="0">
                <a:solidFill>
                  <a:srgbClr val="254652"/>
                </a:solidFill>
              </a:rPr>
              <a:t>INFORMATION</a:t>
            </a:r>
            <a:r>
              <a:rPr sz="4000" spc="-35" dirty="0">
                <a:solidFill>
                  <a:srgbClr val="254652"/>
                </a:solidFill>
              </a:rPr>
              <a:t>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5971" y="1995043"/>
            <a:ext cx="7325359" cy="4300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tabLst>
                <a:tab pos="355600" algn="l"/>
              </a:tabLst>
            </a:pPr>
            <a:r>
              <a:rPr sz="2600" b="1" spc="-5" dirty="0">
                <a:solidFill>
                  <a:srgbClr val="FFFFFF"/>
                </a:solidFill>
                <a:latin typeface="Segoe UI"/>
                <a:cs typeface="Segoe UI"/>
              </a:rPr>
              <a:t>RECORD</a:t>
            </a:r>
            <a:r>
              <a:rPr sz="2600" b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Segoe UI"/>
                <a:cs typeface="Segoe UI"/>
              </a:rPr>
              <a:t>CENTER</a:t>
            </a:r>
            <a:endParaRPr sz="2600" dirty="0">
              <a:latin typeface="Segoe UI"/>
              <a:cs typeface="Segoe UI"/>
            </a:endParaRPr>
          </a:p>
          <a:p>
            <a:pPr marL="1155700" marR="5080" lvl="1" indent="-457200" algn="just">
              <a:lnSpc>
                <a:spcPct val="130100"/>
              </a:lnSpc>
              <a:spcBef>
                <a:spcPts val="1065"/>
              </a:spcBef>
              <a:buAutoNum type="arabicPeriod"/>
              <a:tabLst>
                <a:tab pos="1156335" algn="l"/>
              </a:tabLst>
            </a:pPr>
            <a:r>
              <a:rPr sz="2200" spc="-12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hold semi-current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records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Segoe UI"/>
                <a:cs typeface="Segoe UI"/>
              </a:rPr>
              <a:t>make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available 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use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until the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date </a:t>
            </a:r>
            <a:r>
              <a:rPr sz="22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their</a:t>
            </a:r>
            <a:r>
              <a:rPr sz="2200" spc="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disposal.</a:t>
            </a:r>
            <a:endParaRPr sz="2200" dirty="0">
              <a:latin typeface="Segoe UI"/>
              <a:cs typeface="Segoe UI"/>
            </a:endParaRPr>
          </a:p>
          <a:p>
            <a:pPr marL="1155700" marR="5715" lvl="1" indent="-457200" algn="just">
              <a:lnSpc>
                <a:spcPct val="130000"/>
              </a:lnSpc>
              <a:spcBef>
                <a:spcPts val="1000"/>
              </a:spcBef>
              <a:buAutoNum type="arabicPeriod"/>
              <a:tabLst>
                <a:tab pos="1156335" algn="l"/>
              </a:tabLst>
            </a:pP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Provides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a general </a:t>
            </a:r>
            <a:r>
              <a:rPr sz="2200" spc="10" dirty="0">
                <a:solidFill>
                  <a:srgbClr val="FFFFFF"/>
                </a:solidFill>
                <a:latin typeface="Segoe UI"/>
                <a:cs typeface="Segoe UI"/>
              </a:rPr>
              <a:t>service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2200" spc="5" dirty="0">
                <a:solidFill>
                  <a:srgbClr val="FFFFFF"/>
                </a:solidFill>
                <a:latin typeface="Segoe UI"/>
                <a:cs typeface="Segoe UI"/>
              </a:rPr>
              <a:t>parts </a:t>
            </a:r>
            <a:r>
              <a:rPr sz="22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government or corporation. It is also a</a:t>
            </a:r>
            <a:r>
              <a:rPr sz="2200" spc="4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Segoe UI"/>
                <a:cs typeface="Segoe UI"/>
              </a:rPr>
              <a:t>service 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intermediate between the </a:t>
            </a:r>
            <a:r>
              <a:rPr sz="2200" spc="-15" dirty="0">
                <a:solidFill>
                  <a:srgbClr val="FFFFFF"/>
                </a:solidFill>
                <a:latin typeface="Segoe UI"/>
                <a:cs typeface="Segoe UI"/>
              </a:rPr>
              <a:t>records  offices  </a:t>
            </a:r>
            <a:r>
              <a:rPr sz="2200" spc="-3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operational agencies and the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archival</a:t>
            </a:r>
            <a:r>
              <a:rPr sz="2200" spc="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institution.</a:t>
            </a:r>
            <a:endParaRPr sz="2200" dirty="0">
              <a:latin typeface="Segoe UI"/>
              <a:cs typeface="Segoe UI"/>
            </a:endParaRPr>
          </a:p>
          <a:p>
            <a:pPr marL="1155700" marR="5715" lvl="1" indent="-457200" algn="just">
              <a:lnSpc>
                <a:spcPct val="130100"/>
              </a:lnSpc>
              <a:spcBef>
                <a:spcPts val="1005"/>
              </a:spcBef>
              <a:buAutoNum type="arabicPeriod"/>
              <a:tabLst>
                <a:tab pos="1156335" algn="l"/>
              </a:tabLst>
            </a:pPr>
            <a:r>
              <a:rPr sz="2200" spc="-12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manage and </a:t>
            </a:r>
            <a:r>
              <a:rPr sz="2200" spc="-10" dirty="0">
                <a:solidFill>
                  <a:srgbClr val="FFFFFF"/>
                </a:solidFill>
                <a:latin typeface="Segoe UI"/>
                <a:cs typeface="Segoe UI"/>
              </a:rPr>
              <a:t>to make available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current </a:t>
            </a:r>
            <a:r>
              <a:rPr sz="2200" spc="-15" dirty="0">
                <a:solidFill>
                  <a:srgbClr val="FFFFFF"/>
                </a:solidFill>
                <a:latin typeface="Segoe UI"/>
                <a:cs typeface="Segoe UI"/>
              </a:rPr>
              <a:t>records 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2200" spc="-15" dirty="0">
                <a:solidFill>
                  <a:srgbClr val="FFFFFF"/>
                </a:solidFill>
                <a:latin typeface="Segoe UI"/>
                <a:cs typeface="Segoe UI"/>
              </a:rPr>
              <a:t>office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use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22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needed.</a:t>
            </a:r>
            <a:endParaRPr sz="2200" dirty="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85384" y="476199"/>
            <a:ext cx="606234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217930">
              <a:lnSpc>
                <a:spcPts val="4320"/>
              </a:lnSpc>
              <a:spcBef>
                <a:spcPts val="640"/>
              </a:spcBef>
            </a:pPr>
            <a:r>
              <a:rPr sz="4000" spc="-50" dirty="0"/>
              <a:t>FUNCTIONS </a:t>
            </a:r>
            <a:r>
              <a:rPr sz="4000" spc="-30" dirty="0"/>
              <a:t>OF  </a:t>
            </a:r>
            <a:r>
              <a:rPr sz="4000" spc="-75" dirty="0"/>
              <a:t>INFORMATION</a:t>
            </a:r>
            <a:r>
              <a:rPr sz="4000" spc="-160" dirty="0"/>
              <a:t> </a:t>
            </a:r>
            <a:r>
              <a:rPr sz="4000" spc="-50" dirty="0"/>
              <a:t>AGENCIES</a:t>
            </a:r>
            <a:endParaRPr sz="4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5524" y="2540507"/>
            <a:ext cx="9141460" cy="1477010"/>
          </a:xfrm>
          <a:custGeom>
            <a:avLst/>
            <a:gdLst/>
            <a:ahLst/>
            <a:cxnLst/>
            <a:rect l="l" t="t" r="r" b="b"/>
            <a:pathLst>
              <a:path w="9141460" h="1477010">
                <a:moveTo>
                  <a:pt x="0" y="1476756"/>
                </a:moveTo>
                <a:lnTo>
                  <a:pt x="9140952" y="1476756"/>
                </a:lnTo>
                <a:lnTo>
                  <a:pt x="914095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154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5524" y="2540507"/>
            <a:ext cx="9141460" cy="1477010"/>
          </a:xfrm>
          <a:custGeom>
            <a:avLst/>
            <a:gdLst/>
            <a:ahLst/>
            <a:cxnLst/>
            <a:rect l="l" t="t" r="r" b="b"/>
            <a:pathLst>
              <a:path w="9141460" h="1477010">
                <a:moveTo>
                  <a:pt x="0" y="1476756"/>
                </a:moveTo>
                <a:lnTo>
                  <a:pt x="9140952" y="1476756"/>
                </a:lnTo>
                <a:lnTo>
                  <a:pt x="914095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12700">
            <a:solidFill>
              <a:srgbClr val="CEF1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2544289"/>
            <a:ext cx="9982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25" dirty="0"/>
              <a:t>  ROLES OF </a:t>
            </a:r>
            <a:r>
              <a:rPr sz="4800" spc="-80" dirty="0"/>
              <a:t>INFORMATION</a:t>
            </a:r>
            <a:r>
              <a:rPr lang="en-US" sz="4800" spc="-125" dirty="0"/>
              <a:t> </a:t>
            </a:r>
            <a:r>
              <a:rPr sz="4800" spc="-50" dirty="0"/>
              <a:t>AGENCIES</a:t>
            </a:r>
            <a:endParaRPr sz="4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69694" y="1025093"/>
            <a:ext cx="8455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>
                <a:solidFill>
                  <a:srgbClr val="E9C46A"/>
                </a:solidFill>
              </a:rPr>
              <a:t>ROLES </a:t>
            </a:r>
            <a:r>
              <a:rPr sz="4000" spc="-30" dirty="0">
                <a:solidFill>
                  <a:srgbClr val="E9C46A"/>
                </a:solidFill>
              </a:rPr>
              <a:t>OF </a:t>
            </a:r>
            <a:r>
              <a:rPr sz="4000" spc="-75" dirty="0">
                <a:solidFill>
                  <a:srgbClr val="E9C46A"/>
                </a:solidFill>
              </a:rPr>
              <a:t>INFORMATION</a:t>
            </a:r>
            <a:r>
              <a:rPr sz="4000" spc="-265" dirty="0">
                <a:solidFill>
                  <a:srgbClr val="E9C46A"/>
                </a:solidFill>
              </a:rPr>
              <a:t> </a:t>
            </a:r>
            <a:r>
              <a:rPr sz="4000" spc="-55" dirty="0">
                <a:solidFill>
                  <a:srgbClr val="E9C46A"/>
                </a:solidFill>
              </a:rPr>
              <a:t>AGENCIES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762000" y="2050225"/>
            <a:ext cx="10437540" cy="1364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45"/>
              </a:spcBef>
              <a:buAutoNum type="arabicPeriod"/>
              <a:tabLst>
                <a:tab pos="1155700" algn="l"/>
                <a:tab pos="1156335" algn="l"/>
                <a:tab pos="2521585" algn="l"/>
                <a:tab pos="402526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Identi</a:t>
            </a:r>
            <a:r>
              <a:rPr sz="2400" spc="3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spc="-12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ese</a:t>
            </a:r>
            <a:r>
              <a:rPr sz="2400" spc="8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MY" sz="2400" dirty="0">
                <a:solidFill>
                  <a:srgbClr val="FFFFFF"/>
                </a:solidFill>
                <a:latin typeface="Segoe UI"/>
                <a:cs typeface="Segoe UI"/>
              </a:rPr>
              <a:t>and make available documentary materials that are of value to the organization/ public.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108" y="3978909"/>
            <a:ext cx="9880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50000"/>
              </a:lnSpc>
              <a:spcBef>
                <a:spcPts val="100"/>
              </a:spcBef>
              <a:tabLst>
                <a:tab pos="469265" algn="l"/>
                <a:tab pos="1497965" algn="l"/>
                <a:tab pos="3515995" algn="l"/>
                <a:tab pos="3923665" algn="l"/>
                <a:tab pos="5702300" algn="l"/>
                <a:tab pos="6623050" algn="l"/>
                <a:tab pos="7912100" algn="l"/>
                <a:tab pos="8874125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2.	Ensu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a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nt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ab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y	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	go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nment	wh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ch	p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ese</a:t>
            </a:r>
            <a:r>
              <a:rPr sz="2400" spc="9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	pub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	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ds  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made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them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available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legally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ethically</a:t>
            </a:r>
            <a:r>
              <a:rPr sz="2400" spc="10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appropriate.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67096" y="104394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833245">
              <a:lnSpc>
                <a:spcPts val="4210"/>
              </a:lnSpc>
              <a:spcBef>
                <a:spcPts val="630"/>
              </a:spcBef>
            </a:pPr>
            <a:r>
              <a:rPr spc="-50" dirty="0">
                <a:solidFill>
                  <a:srgbClr val="254652"/>
                </a:solidFill>
              </a:rPr>
              <a:t>ROLES </a:t>
            </a:r>
            <a:r>
              <a:rPr spc="-30" dirty="0">
                <a:solidFill>
                  <a:srgbClr val="254652"/>
                </a:solidFill>
              </a:rPr>
              <a:t>OF  </a:t>
            </a:r>
            <a:r>
              <a:rPr spc="-75" dirty="0">
                <a:solidFill>
                  <a:srgbClr val="254652"/>
                </a:solidFill>
              </a:rPr>
              <a:t>INFORMATION</a:t>
            </a:r>
            <a:r>
              <a:rPr spc="-150" dirty="0">
                <a:solidFill>
                  <a:srgbClr val="254652"/>
                </a:solidFill>
              </a:rPr>
              <a:t> </a:t>
            </a:r>
            <a:r>
              <a:rPr spc="-50" dirty="0">
                <a:solidFill>
                  <a:srgbClr val="254652"/>
                </a:solidFill>
              </a:rPr>
              <a:t>AGENCIES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98570" y="1171266"/>
            <a:ext cx="8116570" cy="55600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78460" algn="l"/>
              </a:tabLst>
            </a:pPr>
            <a:r>
              <a:rPr sz="2800" b="1" spc="-20" dirty="0">
                <a:solidFill>
                  <a:srgbClr val="005C68"/>
                </a:solidFill>
                <a:latin typeface="Segoe UI"/>
                <a:cs typeface="Segoe UI"/>
              </a:rPr>
              <a:t>INFORMATION</a:t>
            </a:r>
            <a:r>
              <a:rPr sz="2800" b="1" spc="-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873760" marR="5080" lvl="1" indent="-515620" algn="just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873760" algn="l"/>
              </a:tabLst>
            </a:pPr>
            <a:r>
              <a:rPr sz="2800" spc="-150" dirty="0">
                <a:solidFill>
                  <a:srgbClr val="005C68"/>
                </a:solidFill>
                <a:latin typeface="Segoe UI"/>
                <a:cs typeface="Segoe UI"/>
              </a:rPr>
              <a:t>To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 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and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information 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resources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particular or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specific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area</a:t>
            </a:r>
            <a:r>
              <a:rPr sz="2800" spc="59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0" dirty="0">
                <a:solidFill>
                  <a:srgbClr val="005C68"/>
                </a:solidFill>
                <a:latin typeface="Segoe UI"/>
                <a:cs typeface="Segoe UI"/>
              </a:rPr>
              <a:t>of 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interest</a:t>
            </a:r>
            <a:r>
              <a:rPr sz="2800" spc="73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for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the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consumers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relating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to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its 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parent</a:t>
            </a:r>
            <a:r>
              <a:rPr sz="2800" spc="73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organization or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according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to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its  subject</a:t>
            </a:r>
            <a:r>
              <a:rPr sz="2800" spc="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specialization.</a:t>
            </a:r>
            <a:endParaRPr sz="2800" dirty="0">
              <a:latin typeface="Segoe UI"/>
              <a:cs typeface="Segoe UI"/>
            </a:endParaRPr>
          </a:p>
          <a:p>
            <a:pPr marL="873760" marR="6350" lvl="1" indent="-515620" algn="just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873760" algn="l"/>
              </a:tabLst>
            </a:pP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As a mean </a:t>
            </a:r>
            <a:r>
              <a:rPr sz="2800" spc="-25" dirty="0">
                <a:solidFill>
                  <a:srgbClr val="005C68"/>
                </a:solidFill>
                <a:latin typeface="Segoe UI"/>
                <a:cs typeface="Segoe UI"/>
              </a:rPr>
              <a:t>of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supporting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the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parent 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organization or </a:t>
            </a:r>
            <a:r>
              <a:rPr sz="2800" spc="-20" dirty="0">
                <a:solidFill>
                  <a:srgbClr val="005C68"/>
                </a:solidFill>
                <a:latin typeface="Segoe UI"/>
                <a:cs typeface="Segoe UI"/>
              </a:rPr>
              <a:t>government’s 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effort</a:t>
            </a:r>
            <a:r>
              <a:rPr sz="2800" spc="78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in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creating awareness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particular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area </a:t>
            </a:r>
            <a:r>
              <a:rPr sz="2800" spc="-50" dirty="0">
                <a:solidFill>
                  <a:srgbClr val="005C68"/>
                </a:solidFill>
                <a:latin typeface="Segoe UI"/>
                <a:cs typeface="Segoe UI"/>
              </a:rPr>
              <a:t>of 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interest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among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the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public.</a:t>
            </a:r>
            <a:endParaRPr sz="2800" dirty="0">
              <a:latin typeface="Segoe UI"/>
              <a:cs typeface="Segoe UI"/>
            </a:endParaRPr>
          </a:p>
          <a:p>
            <a:pPr marL="873760" marR="5080" lvl="1" indent="-515620" algn="just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873760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Provides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advice and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guidance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on a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particular 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subject 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or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area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usually 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required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by the</a:t>
            </a:r>
            <a:r>
              <a:rPr sz="2800" spc="6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public.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911" y="2231135"/>
            <a:ext cx="3696462" cy="2393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9503" y="258826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833245">
              <a:lnSpc>
                <a:spcPts val="4210"/>
              </a:lnSpc>
              <a:spcBef>
                <a:spcPts val="630"/>
              </a:spcBef>
            </a:pPr>
            <a:r>
              <a:rPr spc="-50" dirty="0"/>
              <a:t>ROLES </a:t>
            </a:r>
            <a:r>
              <a:rPr spc="-30" dirty="0"/>
              <a:t>OF  </a:t>
            </a:r>
            <a:r>
              <a:rPr spc="-75" dirty="0"/>
              <a:t>INFORMATION</a:t>
            </a:r>
            <a:r>
              <a:rPr spc="-15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923" y="1625930"/>
            <a:ext cx="7578090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846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815340" lvl="1" indent="-457200">
              <a:lnSpc>
                <a:spcPct val="100000"/>
              </a:lnSpc>
              <a:spcBef>
                <a:spcPts val="2190"/>
              </a:spcBef>
              <a:buAutoNum type="arabicPeriod"/>
              <a:tabLst>
                <a:tab pos="815340" algn="l"/>
                <a:tab pos="815975" algn="l"/>
              </a:tabLst>
            </a:pP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As a community information</a:t>
            </a:r>
            <a:r>
              <a:rPr sz="2800" b="1" spc="1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1330960" marR="5080" lvl="2" indent="-515620" algn="just">
              <a:lnSpc>
                <a:spcPct val="100000"/>
              </a:lnSpc>
              <a:spcBef>
                <a:spcPts val="1120"/>
              </a:spcBef>
              <a:buAutoNum type="romanLcPeriod"/>
              <a:tabLst>
                <a:tab pos="1331595" algn="l"/>
              </a:tabLst>
            </a:pP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informal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channel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for - 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and assistance for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current  information on 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community,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services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issues</a:t>
            </a:r>
            <a:endParaRPr sz="2600" dirty="0">
              <a:latin typeface="Segoe UI"/>
              <a:cs typeface="Segoe UI"/>
            </a:endParaRPr>
          </a:p>
          <a:p>
            <a:pPr marL="1330960" marR="5715" lvl="2" indent="-515620" algn="just">
              <a:lnSpc>
                <a:spcPct val="100000"/>
              </a:lnSpc>
              <a:spcBef>
                <a:spcPts val="509"/>
              </a:spcBef>
              <a:buAutoNum type="romanLcPeriod"/>
              <a:tabLst>
                <a:tab pos="1331595" algn="l"/>
              </a:tabLst>
            </a:pP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As a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source </a:t>
            </a:r>
            <a:r>
              <a:rPr sz="26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information about 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community</a:t>
            </a:r>
            <a:r>
              <a:rPr sz="26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600" dirty="0">
              <a:latin typeface="Segoe UI"/>
              <a:cs typeface="Segoe UI"/>
            </a:endParaRPr>
          </a:p>
          <a:p>
            <a:pPr marL="1330960" marR="5715" lvl="2" indent="-515620" algn="just">
              <a:lnSpc>
                <a:spcPct val="100000"/>
              </a:lnSpc>
              <a:spcBef>
                <a:spcPts val="505"/>
              </a:spcBef>
              <a:buAutoNum type="romanLcPeriod"/>
              <a:tabLst>
                <a:tab pos="1331595" algn="l"/>
              </a:tabLst>
            </a:pP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Participate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community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referral networks, 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may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have calendar </a:t>
            </a:r>
            <a:r>
              <a:rPr sz="26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community</a:t>
            </a:r>
            <a:r>
              <a:rPr sz="26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events.</a:t>
            </a:r>
            <a:endParaRPr sz="2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9503" y="258826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833245">
              <a:lnSpc>
                <a:spcPts val="4210"/>
              </a:lnSpc>
              <a:spcBef>
                <a:spcPts val="630"/>
              </a:spcBef>
            </a:pPr>
            <a:r>
              <a:rPr spc="-50" dirty="0"/>
              <a:t>ROLES </a:t>
            </a:r>
            <a:r>
              <a:rPr spc="-30" dirty="0"/>
              <a:t>OF  </a:t>
            </a:r>
            <a:r>
              <a:rPr spc="-75" dirty="0"/>
              <a:t>INFORMATION</a:t>
            </a:r>
            <a:r>
              <a:rPr spc="-15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923" y="1625930"/>
            <a:ext cx="7578725" cy="4445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846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873760" lvl="1" indent="-515620">
              <a:lnSpc>
                <a:spcPct val="100000"/>
              </a:lnSpc>
              <a:spcBef>
                <a:spcPts val="2190"/>
              </a:spcBef>
              <a:buAutoNum type="arabicPeriod" startAt="2"/>
              <a:tabLst>
                <a:tab pos="873125" algn="l"/>
                <a:tab pos="873760" algn="l"/>
              </a:tabLst>
            </a:pPr>
            <a:r>
              <a:rPr sz="2800" b="1" spc="-20" dirty="0">
                <a:solidFill>
                  <a:srgbClr val="FFFFFF"/>
                </a:solidFill>
                <a:latin typeface="Segoe UI"/>
                <a:cs typeface="Segoe UI"/>
              </a:rPr>
              <a:t>Popular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materials</a:t>
            </a:r>
            <a:r>
              <a:rPr sz="2800" b="1" spc="1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1330960" marR="5715" lvl="2" indent="-515620" algn="just">
              <a:lnSpc>
                <a:spcPct val="100000"/>
              </a:lnSpc>
              <a:spcBef>
                <a:spcPts val="1120"/>
              </a:spcBef>
              <a:buAutoNum type="romanLcPeriod"/>
              <a:tabLst>
                <a:tab pos="1331595" algn="l"/>
              </a:tabLst>
            </a:pP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It features current,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high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demand,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high  interest materials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variety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formats for all 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ages.</a:t>
            </a:r>
            <a:endParaRPr sz="2600" dirty="0">
              <a:latin typeface="Segoe UI"/>
              <a:cs typeface="Segoe UI"/>
            </a:endParaRPr>
          </a:p>
          <a:p>
            <a:pPr marL="873760" lvl="1" indent="-515620">
              <a:lnSpc>
                <a:spcPct val="100000"/>
              </a:lnSpc>
              <a:spcBef>
                <a:spcPts val="1555"/>
              </a:spcBef>
              <a:buAutoNum type="arabicPeriod" startAt="2"/>
              <a:tabLst>
                <a:tab pos="873125" algn="l"/>
                <a:tab pos="873760" algn="l"/>
              </a:tabLst>
            </a:pPr>
            <a:r>
              <a:rPr lang="en-MY" sz="2800" b="1" spc="-10" dirty="0">
                <a:solidFill>
                  <a:srgbClr val="FFFFFF"/>
                </a:solidFill>
                <a:latin typeface="Segoe UI"/>
                <a:cs typeface="Segoe UI"/>
              </a:rPr>
              <a:t>Lifelong</a:t>
            </a:r>
            <a:r>
              <a:rPr sz="2800" b="1" spc="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endParaRPr sz="2800" dirty="0">
              <a:latin typeface="Segoe UI"/>
              <a:cs typeface="Segoe UI"/>
            </a:endParaRPr>
          </a:p>
          <a:p>
            <a:pPr marL="1330960" marR="5080" lvl="2" indent="-515620" algn="just">
              <a:lnSpc>
                <a:spcPct val="100000"/>
              </a:lnSpc>
              <a:spcBef>
                <a:spcPts val="1140"/>
              </a:spcBef>
              <a:buAutoNum type="romanLcPeriod"/>
              <a:tabLst>
                <a:tab pos="1331595" algn="l"/>
              </a:tabLst>
            </a:pP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Encourages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children to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develop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interest </a:t>
            </a:r>
            <a:r>
              <a:rPr sz="2600" spc="5" dirty="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reading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learning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through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services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for  children</a:t>
            </a:r>
            <a:endParaRPr sz="2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9503" y="258826"/>
            <a:ext cx="5910580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indent="1833245">
              <a:lnSpc>
                <a:spcPts val="4210"/>
              </a:lnSpc>
              <a:spcBef>
                <a:spcPts val="630"/>
              </a:spcBef>
            </a:pPr>
            <a:r>
              <a:rPr spc="-50" dirty="0"/>
              <a:t>ROLES </a:t>
            </a:r>
            <a:r>
              <a:rPr spc="-30" dirty="0"/>
              <a:t>OF  </a:t>
            </a:r>
            <a:r>
              <a:rPr spc="-75" dirty="0"/>
              <a:t>INFORMATION</a:t>
            </a:r>
            <a:r>
              <a:rPr spc="-15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923" y="1625930"/>
            <a:ext cx="7578090" cy="3805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846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873760" lvl="1" indent="-515620">
              <a:lnSpc>
                <a:spcPct val="100000"/>
              </a:lnSpc>
              <a:spcBef>
                <a:spcPts val="2190"/>
              </a:spcBef>
              <a:buAutoNum type="arabicPeriod" startAt="4"/>
              <a:tabLst>
                <a:tab pos="873125" algn="l"/>
                <a:tab pos="873760" algn="l"/>
              </a:tabLst>
            </a:pPr>
            <a:r>
              <a:rPr sz="2800" b="1" spc="10" dirty="0">
                <a:solidFill>
                  <a:srgbClr val="FFFFFF"/>
                </a:solidFill>
                <a:latin typeface="Segoe UI"/>
                <a:cs typeface="Segoe UI"/>
              </a:rPr>
              <a:t>Service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oriented information</a:t>
            </a:r>
            <a:r>
              <a:rPr sz="2800" b="1" spc="1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provider</a:t>
            </a:r>
            <a:endParaRPr sz="2800" dirty="0">
              <a:latin typeface="Segoe UI"/>
              <a:cs typeface="Segoe UI"/>
            </a:endParaRPr>
          </a:p>
          <a:p>
            <a:pPr marL="1330960" marR="5080" lvl="2" indent="-515620">
              <a:lnSpc>
                <a:spcPct val="100000"/>
              </a:lnSpc>
              <a:spcBef>
                <a:spcPts val="1120"/>
              </a:spcBef>
              <a:buAutoNum type="romanLcPeriod"/>
              <a:tabLst>
                <a:tab pos="1330960" algn="l"/>
                <a:tab pos="1331595" algn="l"/>
                <a:tab pos="1771014" algn="l"/>
                <a:tab pos="3254375" algn="l"/>
                <a:tab pos="4437380" algn="l"/>
                <a:tab pos="5903595" algn="l"/>
                <a:tab pos="6694170" algn="l"/>
              </a:tabLst>
            </a:pP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t	p</a:t>
            </a:r>
            <a:r>
              <a:rPr sz="26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id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s	t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mel</a:t>
            </a:r>
            <a:r>
              <a:rPr sz="2600" spc="-13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,	a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cur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600" spc="-2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e	and	usef</a:t>
            </a:r>
            <a:r>
              <a:rPr sz="2600" spc="-15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l  information for</a:t>
            </a:r>
            <a:r>
              <a:rPr sz="26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community</a:t>
            </a:r>
            <a:endParaRPr sz="2600" dirty="0">
              <a:latin typeface="Segoe UI"/>
              <a:cs typeface="Segoe UI"/>
            </a:endParaRPr>
          </a:p>
          <a:p>
            <a:pPr marL="1330960" marR="5080" lvl="2" indent="-515620">
              <a:lnSpc>
                <a:spcPct val="100000"/>
              </a:lnSpc>
              <a:spcBef>
                <a:spcPts val="509"/>
              </a:spcBef>
              <a:buAutoNum type="romanLcPeriod"/>
              <a:tabLst>
                <a:tab pos="1330960" algn="l"/>
                <a:tab pos="1331595" algn="l"/>
              </a:tabLst>
            </a:pP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promotes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on site,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online and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telephone 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reference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services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aid</a:t>
            </a:r>
            <a:r>
              <a:rPr sz="26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users</a:t>
            </a:r>
            <a:endParaRPr sz="2600" dirty="0">
              <a:latin typeface="Segoe UI"/>
              <a:cs typeface="Segoe UI"/>
            </a:endParaRPr>
          </a:p>
          <a:p>
            <a:pPr marL="1330960" marR="5715" lvl="2" indent="-515620">
              <a:lnSpc>
                <a:spcPct val="100000"/>
              </a:lnSpc>
              <a:spcBef>
                <a:spcPts val="505"/>
              </a:spcBef>
              <a:buAutoNum type="romanLcPeriod"/>
              <a:tabLst>
                <a:tab pos="1330960" algn="l"/>
                <a:tab pos="1331595" algn="l"/>
              </a:tabLst>
            </a:pP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Interlibrary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26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600" spc="-5" dirty="0">
                <a:solidFill>
                  <a:srgbClr val="FFFFFF"/>
                </a:solidFill>
                <a:latin typeface="Segoe UI"/>
                <a:cs typeface="Segoe UI"/>
              </a:rPr>
              <a:t>cooperative </a:t>
            </a:r>
            <a:r>
              <a:rPr sz="2600" spc="-10" dirty="0">
                <a:solidFill>
                  <a:srgbClr val="FFFFFF"/>
                </a:solidFill>
                <a:latin typeface="Segoe UI"/>
                <a:cs typeface="Segoe UI"/>
              </a:rPr>
              <a:t>reference  </a:t>
            </a:r>
            <a:r>
              <a:rPr sz="26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6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607" y="1588770"/>
            <a:ext cx="7858759" cy="4763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Clr>
                <a:srgbClr val="254652"/>
              </a:buClr>
              <a:tabLst>
                <a:tab pos="469265" algn="l"/>
                <a:tab pos="469900" algn="l"/>
              </a:tabLst>
            </a:pPr>
            <a:r>
              <a:rPr sz="2600" b="1" spc="-5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600" dirty="0">
              <a:latin typeface="Segoe UI"/>
              <a:cs typeface="Segoe UI"/>
            </a:endParaRPr>
          </a:p>
          <a:p>
            <a:pPr marL="772795" marR="5080" lvl="1" indent="-513715" algn="just">
              <a:lnSpc>
                <a:spcPct val="120000"/>
              </a:lnSpc>
              <a:spcBef>
                <a:spcPts val="1225"/>
              </a:spcBef>
              <a:buAutoNum type="arabicPeriod"/>
              <a:tabLst>
                <a:tab pos="773430" algn="l"/>
              </a:tabLst>
            </a:pPr>
            <a:r>
              <a:rPr sz="2600" spc="-15" dirty="0">
                <a:solidFill>
                  <a:srgbClr val="254652"/>
                </a:solidFill>
                <a:latin typeface="Segoe UI"/>
                <a:cs typeface="Segoe UI"/>
              </a:rPr>
              <a:t>Repositories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for the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vast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products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nature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 the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impressive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accomplished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</a:t>
            </a:r>
            <a:r>
              <a:rPr sz="2600" spc="-90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spc="-15" dirty="0">
                <a:solidFill>
                  <a:srgbClr val="254652"/>
                </a:solidFill>
                <a:latin typeface="Segoe UI"/>
                <a:cs typeface="Segoe UI"/>
              </a:rPr>
              <a:t>humanity.</a:t>
            </a:r>
            <a:endParaRPr sz="2600" dirty="0">
              <a:latin typeface="Segoe UI"/>
              <a:cs typeface="Segoe UI"/>
            </a:endParaRPr>
          </a:p>
          <a:p>
            <a:pPr marL="772795" lvl="1" indent="-513715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772795" algn="l"/>
                <a:tab pos="773430" algn="l"/>
              </a:tabLst>
            </a:pP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Educational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institutions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for people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all</a:t>
            </a:r>
            <a:r>
              <a:rPr sz="2600" spc="-9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ages.</a:t>
            </a:r>
            <a:endParaRPr sz="2600" dirty="0">
              <a:latin typeface="Segoe UI"/>
              <a:cs typeface="Segoe UI"/>
            </a:endParaRPr>
          </a:p>
          <a:p>
            <a:pPr marL="772795" marR="6350" lvl="1" indent="-513715" algn="just">
              <a:lnSpc>
                <a:spcPct val="120000"/>
              </a:lnSpc>
              <a:spcBef>
                <a:spcPts val="1000"/>
              </a:spcBef>
              <a:buAutoNum type="arabicPeriod"/>
              <a:tabLst>
                <a:tab pos="773430" algn="l"/>
              </a:tabLst>
            </a:pP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Public gathering places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where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visitors can </a:t>
            </a:r>
            <a:r>
              <a:rPr sz="2600" spc="5" dirty="0">
                <a:solidFill>
                  <a:srgbClr val="254652"/>
                </a:solidFill>
                <a:latin typeface="Segoe UI"/>
                <a:cs typeface="Segoe UI"/>
              </a:rPr>
              <a:t>be 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entertained,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inspired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exposed</a:t>
            </a:r>
            <a:r>
              <a:rPr sz="2600" spc="60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new 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verification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</a:t>
            </a:r>
            <a:r>
              <a:rPr sz="2600" spc="-40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ideas.</a:t>
            </a:r>
            <a:endParaRPr sz="2600" dirty="0">
              <a:latin typeface="Segoe UI"/>
              <a:cs typeface="Segoe UI"/>
            </a:endParaRPr>
          </a:p>
          <a:p>
            <a:pPr marL="772795" marR="5715" lvl="1" indent="-513715" algn="just">
              <a:lnSpc>
                <a:spcPct val="120000"/>
              </a:lnSpc>
              <a:spcBef>
                <a:spcPts val="994"/>
              </a:spcBef>
              <a:buAutoNum type="arabicPeriod"/>
              <a:tabLst>
                <a:tab pos="773430" algn="l"/>
              </a:tabLst>
            </a:pP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Benefits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sources </a:t>
            </a:r>
            <a:r>
              <a:rPr sz="2600" spc="-25" dirty="0">
                <a:solidFill>
                  <a:srgbClr val="254652"/>
                </a:solidFill>
                <a:latin typeface="Segoe UI"/>
                <a:cs typeface="Segoe UI"/>
              </a:rPr>
              <a:t>of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national, </a:t>
            </a:r>
            <a:r>
              <a:rPr sz="2600" spc="-10" dirty="0">
                <a:solidFill>
                  <a:srgbClr val="254652"/>
                </a:solidFill>
                <a:latin typeface="Segoe UI"/>
                <a:cs typeface="Segoe UI"/>
              </a:rPr>
              <a:t>regional </a:t>
            </a:r>
            <a:r>
              <a:rPr sz="2600" dirty="0">
                <a:solidFill>
                  <a:srgbClr val="254652"/>
                </a:solidFill>
                <a:latin typeface="Segoe UI"/>
                <a:cs typeface="Segoe UI"/>
              </a:rPr>
              <a:t>and </a:t>
            </a:r>
            <a:r>
              <a:rPr sz="2600" spc="-5" dirty="0">
                <a:solidFill>
                  <a:srgbClr val="254652"/>
                </a:solidFill>
                <a:latin typeface="Segoe UI"/>
                <a:cs typeface="Segoe UI"/>
              </a:rPr>
              <a:t>local  </a:t>
            </a:r>
            <a:r>
              <a:rPr sz="2600" spc="-20" dirty="0">
                <a:solidFill>
                  <a:srgbClr val="254652"/>
                </a:solidFill>
                <a:latin typeface="Segoe UI"/>
                <a:cs typeface="Segoe UI"/>
              </a:rPr>
              <a:t>identity.</a:t>
            </a:r>
            <a:endParaRPr sz="26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1532" y="210134"/>
            <a:ext cx="617982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1918970">
              <a:lnSpc>
                <a:spcPts val="4320"/>
              </a:lnSpc>
              <a:spcBef>
                <a:spcPts val="640"/>
              </a:spcBef>
            </a:pPr>
            <a:r>
              <a:rPr sz="4000" spc="-15" dirty="0">
                <a:solidFill>
                  <a:srgbClr val="254652"/>
                </a:solidFill>
              </a:rPr>
              <a:t>ROLES </a:t>
            </a:r>
            <a:r>
              <a:rPr sz="4000" spc="-10" dirty="0">
                <a:solidFill>
                  <a:srgbClr val="254652"/>
                </a:solidFill>
              </a:rPr>
              <a:t>OF  </a:t>
            </a:r>
            <a:r>
              <a:rPr sz="4000" spc="-30" dirty="0">
                <a:solidFill>
                  <a:srgbClr val="254652"/>
                </a:solidFill>
              </a:rPr>
              <a:t>INFORMATION</a:t>
            </a:r>
            <a:r>
              <a:rPr sz="4000" spc="-35" dirty="0">
                <a:solidFill>
                  <a:srgbClr val="254652"/>
                </a:solidFill>
              </a:rPr>
              <a:t>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03953" y="534162"/>
            <a:ext cx="7617459" cy="1329055"/>
          </a:xfrm>
          <a:custGeom>
            <a:avLst/>
            <a:gdLst/>
            <a:ahLst/>
            <a:cxnLst/>
            <a:rect l="l" t="t" r="r" b="b"/>
            <a:pathLst>
              <a:path w="7617459" h="1329055">
                <a:moveTo>
                  <a:pt x="0" y="1328927"/>
                </a:moveTo>
                <a:lnTo>
                  <a:pt x="7616952" y="1328927"/>
                </a:lnTo>
                <a:lnTo>
                  <a:pt x="7616952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3953" y="534162"/>
            <a:ext cx="7617459" cy="1329055"/>
          </a:xfrm>
          <a:custGeom>
            <a:avLst/>
            <a:gdLst/>
            <a:ahLst/>
            <a:cxnLst/>
            <a:rect l="l" t="t" r="r" b="b"/>
            <a:pathLst>
              <a:path w="7617459" h="1329055">
                <a:moveTo>
                  <a:pt x="0" y="1328927"/>
                </a:moveTo>
                <a:lnTo>
                  <a:pt x="7616952" y="1328927"/>
                </a:lnTo>
                <a:lnTo>
                  <a:pt x="7616952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28575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282566" y="484060"/>
            <a:ext cx="660527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dirty="0"/>
              <a:t>TYPES OF</a:t>
            </a:r>
            <a:r>
              <a:rPr sz="4400" spc="-250" dirty="0"/>
              <a:t> </a:t>
            </a:r>
            <a:r>
              <a:rPr sz="4400" spc="-30" dirty="0"/>
              <a:t>INFORMATION  </a:t>
            </a:r>
            <a:r>
              <a:rPr sz="4400" spc="-10" dirty="0"/>
              <a:t>AGENCIES</a:t>
            </a:r>
            <a:endParaRPr sz="4400"/>
          </a:p>
        </p:txBody>
      </p:sp>
      <p:grpSp>
        <p:nvGrpSpPr>
          <p:cNvPr id="25" name="Google Shape;1276;p42">
            <a:extLst>
              <a:ext uri="{FF2B5EF4-FFF2-40B4-BE49-F238E27FC236}">
                <a16:creationId xmlns:a16="http://schemas.microsoft.com/office/drawing/2014/main" id="{6E85369A-A10D-DCE7-D029-48DF4DCB0A20}"/>
              </a:ext>
            </a:extLst>
          </p:cNvPr>
          <p:cNvGrpSpPr/>
          <p:nvPr/>
        </p:nvGrpSpPr>
        <p:grpSpPr>
          <a:xfrm>
            <a:off x="4482238" y="2656738"/>
            <a:ext cx="1745700" cy="2260806"/>
            <a:chOff x="1631169" y="1148973"/>
            <a:chExt cx="1745700" cy="2260806"/>
          </a:xfrm>
        </p:grpSpPr>
        <p:sp>
          <p:nvSpPr>
            <p:cNvPr id="26" name="Google Shape;1277;p42">
              <a:extLst>
                <a:ext uri="{FF2B5EF4-FFF2-40B4-BE49-F238E27FC236}">
                  <a16:creationId xmlns:a16="http://schemas.microsoft.com/office/drawing/2014/main" id="{93897A15-5889-5946-7079-767A8F3F99B1}"/>
                </a:ext>
              </a:extLst>
            </p:cNvPr>
            <p:cNvSpPr/>
            <p:nvPr/>
          </p:nvSpPr>
          <p:spPr>
            <a:xfrm>
              <a:off x="1972978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" name="Google Shape;1278;p42">
              <a:extLst>
                <a:ext uri="{FF2B5EF4-FFF2-40B4-BE49-F238E27FC236}">
                  <a16:creationId xmlns:a16="http://schemas.microsoft.com/office/drawing/2014/main" id="{0AE23DFE-E784-E46C-DCF5-0AF5343DC2A2}"/>
                </a:ext>
              </a:extLst>
            </p:cNvPr>
            <p:cNvSpPr txBox="1"/>
            <p:nvPr/>
          </p:nvSpPr>
          <p:spPr>
            <a:xfrm>
              <a:off x="1631169" y="1148973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4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LIBRARY</a:t>
              </a:r>
            </a:p>
          </p:txBody>
        </p:sp>
        <p:sp>
          <p:nvSpPr>
            <p:cNvPr id="29" name="Google Shape;1280;p42">
              <a:extLst>
                <a:ext uri="{FF2B5EF4-FFF2-40B4-BE49-F238E27FC236}">
                  <a16:creationId xmlns:a16="http://schemas.microsoft.com/office/drawing/2014/main" id="{D66814CF-1AE8-6083-34E7-085C43E8EEE7}"/>
                </a:ext>
              </a:extLst>
            </p:cNvPr>
            <p:cNvSpPr/>
            <p:nvPr/>
          </p:nvSpPr>
          <p:spPr>
            <a:xfrm>
              <a:off x="2091580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0" name="Google Shape;1281;p42">
            <a:extLst>
              <a:ext uri="{FF2B5EF4-FFF2-40B4-BE49-F238E27FC236}">
                <a16:creationId xmlns:a16="http://schemas.microsoft.com/office/drawing/2014/main" id="{519CAEC2-7D6B-7073-889F-CB6E814799AD}"/>
              </a:ext>
            </a:extLst>
          </p:cNvPr>
          <p:cNvGrpSpPr/>
          <p:nvPr/>
        </p:nvGrpSpPr>
        <p:grpSpPr>
          <a:xfrm>
            <a:off x="5838895" y="3692395"/>
            <a:ext cx="1745700" cy="2181217"/>
            <a:chOff x="2987826" y="2184630"/>
            <a:chExt cx="1745700" cy="2181217"/>
          </a:xfrm>
        </p:grpSpPr>
        <p:sp>
          <p:nvSpPr>
            <p:cNvPr id="31" name="Google Shape;1282;p42">
              <a:extLst>
                <a:ext uri="{FF2B5EF4-FFF2-40B4-BE49-F238E27FC236}">
                  <a16:creationId xmlns:a16="http://schemas.microsoft.com/office/drawing/2014/main" id="{F6281049-3E23-6346-2266-8920161B62FF}"/>
                </a:ext>
              </a:extLst>
            </p:cNvPr>
            <p:cNvSpPr/>
            <p:nvPr/>
          </p:nvSpPr>
          <p:spPr>
            <a:xfrm>
              <a:off x="3352628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10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1283;p42">
              <a:extLst>
                <a:ext uri="{FF2B5EF4-FFF2-40B4-BE49-F238E27FC236}">
                  <a16:creationId xmlns:a16="http://schemas.microsoft.com/office/drawing/2014/main" id="{A6D5C2FE-C8A3-BF37-7345-8DACBB253B34}"/>
                </a:ext>
              </a:extLst>
            </p:cNvPr>
            <p:cNvSpPr txBox="1"/>
            <p:nvPr/>
          </p:nvSpPr>
          <p:spPr>
            <a:xfrm>
              <a:off x="2987826" y="3793147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4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ARCHIVE</a:t>
              </a:r>
            </a:p>
          </p:txBody>
        </p:sp>
        <p:sp>
          <p:nvSpPr>
            <p:cNvPr id="34" name="Google Shape;1285;p42">
              <a:extLst>
                <a:ext uri="{FF2B5EF4-FFF2-40B4-BE49-F238E27FC236}">
                  <a16:creationId xmlns:a16="http://schemas.microsoft.com/office/drawing/2014/main" id="{6CBCE5A1-258F-2DCB-D3F4-4C3083FE71B8}"/>
                </a:ext>
              </a:extLst>
            </p:cNvPr>
            <p:cNvSpPr/>
            <p:nvPr/>
          </p:nvSpPr>
          <p:spPr>
            <a:xfrm>
              <a:off x="3469243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5" name="Google Shape;1286;p42">
            <a:extLst>
              <a:ext uri="{FF2B5EF4-FFF2-40B4-BE49-F238E27FC236}">
                <a16:creationId xmlns:a16="http://schemas.microsoft.com/office/drawing/2014/main" id="{A24856FC-C32F-0C9E-D4FD-5DBBD29EFF7C}"/>
              </a:ext>
            </a:extLst>
          </p:cNvPr>
          <p:cNvGrpSpPr/>
          <p:nvPr/>
        </p:nvGrpSpPr>
        <p:grpSpPr>
          <a:xfrm>
            <a:off x="6875534" y="2704804"/>
            <a:ext cx="2668188" cy="2212740"/>
            <a:chOff x="4024465" y="1197039"/>
            <a:chExt cx="2668188" cy="2212740"/>
          </a:xfrm>
        </p:grpSpPr>
        <p:sp>
          <p:nvSpPr>
            <p:cNvPr id="36" name="Google Shape;1287;p42">
              <a:extLst>
                <a:ext uri="{FF2B5EF4-FFF2-40B4-BE49-F238E27FC236}">
                  <a16:creationId xmlns:a16="http://schemas.microsoft.com/office/drawing/2014/main" id="{83EBC3E7-CFED-5B47-5879-26CA0C0B0BF8}"/>
                </a:ext>
              </a:extLst>
            </p:cNvPr>
            <p:cNvSpPr/>
            <p:nvPr/>
          </p:nvSpPr>
          <p:spPr>
            <a:xfrm>
              <a:off x="4728301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6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1288;p42">
              <a:extLst>
                <a:ext uri="{FF2B5EF4-FFF2-40B4-BE49-F238E27FC236}">
                  <a16:creationId xmlns:a16="http://schemas.microsoft.com/office/drawing/2014/main" id="{9C09A0C3-7ADF-FBEE-A28F-F43FD1926A12}"/>
                </a:ext>
              </a:extLst>
            </p:cNvPr>
            <p:cNvSpPr txBox="1"/>
            <p:nvPr/>
          </p:nvSpPr>
          <p:spPr>
            <a:xfrm>
              <a:off x="4024465" y="1197039"/>
              <a:ext cx="266818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4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INFORMATION CENTER</a:t>
              </a:r>
            </a:p>
          </p:txBody>
        </p:sp>
        <p:sp>
          <p:nvSpPr>
            <p:cNvPr id="39" name="Google Shape;1290;p42">
              <a:extLst>
                <a:ext uri="{FF2B5EF4-FFF2-40B4-BE49-F238E27FC236}">
                  <a16:creationId xmlns:a16="http://schemas.microsoft.com/office/drawing/2014/main" id="{52E3FAF1-3FC3-CA22-C459-D57A616CAF94}"/>
                </a:ext>
              </a:extLst>
            </p:cNvPr>
            <p:cNvSpPr/>
            <p:nvPr/>
          </p:nvSpPr>
          <p:spPr>
            <a:xfrm>
              <a:off x="4849555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0" name="Google Shape;1291;p42">
            <a:extLst>
              <a:ext uri="{FF2B5EF4-FFF2-40B4-BE49-F238E27FC236}">
                <a16:creationId xmlns:a16="http://schemas.microsoft.com/office/drawing/2014/main" id="{061445BB-8DD4-A544-3CD7-2360D8ED482F}"/>
              </a:ext>
            </a:extLst>
          </p:cNvPr>
          <p:cNvGrpSpPr/>
          <p:nvPr/>
        </p:nvGrpSpPr>
        <p:grpSpPr>
          <a:xfrm>
            <a:off x="8615891" y="3692395"/>
            <a:ext cx="1745700" cy="2209537"/>
            <a:chOff x="5764822" y="2184630"/>
            <a:chExt cx="1745700" cy="2209537"/>
          </a:xfrm>
        </p:grpSpPr>
        <p:sp>
          <p:nvSpPr>
            <p:cNvPr id="41" name="Google Shape;1292;p42">
              <a:extLst>
                <a:ext uri="{FF2B5EF4-FFF2-40B4-BE49-F238E27FC236}">
                  <a16:creationId xmlns:a16="http://schemas.microsoft.com/office/drawing/2014/main" id="{DA2BF449-8E55-9BDE-6FF6-AE03D4B05F47}"/>
                </a:ext>
              </a:extLst>
            </p:cNvPr>
            <p:cNvSpPr/>
            <p:nvPr/>
          </p:nvSpPr>
          <p:spPr>
            <a:xfrm>
              <a:off x="6109270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2" name="Google Shape;1293;p42">
              <a:extLst>
                <a:ext uri="{FF2B5EF4-FFF2-40B4-BE49-F238E27FC236}">
                  <a16:creationId xmlns:a16="http://schemas.microsoft.com/office/drawing/2014/main" id="{015E88A8-7356-189C-D102-E1ED5451CF0C}"/>
                </a:ext>
              </a:extLst>
            </p:cNvPr>
            <p:cNvSpPr txBox="1"/>
            <p:nvPr/>
          </p:nvSpPr>
          <p:spPr>
            <a:xfrm>
              <a:off x="5764822" y="3821467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4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MUSEUM</a:t>
              </a:r>
            </a:p>
          </p:txBody>
        </p:sp>
        <p:sp>
          <p:nvSpPr>
            <p:cNvPr id="44" name="Google Shape;1295;p42">
              <a:extLst>
                <a:ext uri="{FF2B5EF4-FFF2-40B4-BE49-F238E27FC236}">
                  <a16:creationId xmlns:a16="http://schemas.microsoft.com/office/drawing/2014/main" id="{91219C4C-B105-53B1-4B85-5344B24ACF96}"/>
                </a:ext>
              </a:extLst>
            </p:cNvPr>
            <p:cNvSpPr/>
            <p:nvPr/>
          </p:nvSpPr>
          <p:spPr>
            <a:xfrm>
              <a:off x="6224580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5" name="Google Shape;1296;p42">
            <a:extLst>
              <a:ext uri="{FF2B5EF4-FFF2-40B4-BE49-F238E27FC236}">
                <a16:creationId xmlns:a16="http://schemas.microsoft.com/office/drawing/2014/main" id="{DB4A052C-BDB6-1414-FDD5-DB5EA85A34A9}"/>
              </a:ext>
            </a:extLst>
          </p:cNvPr>
          <p:cNvSpPr/>
          <p:nvPr/>
        </p:nvSpPr>
        <p:spPr>
          <a:xfrm>
            <a:off x="5973509" y="4236787"/>
            <a:ext cx="144104" cy="136377"/>
          </a:xfrm>
          <a:custGeom>
            <a:avLst/>
            <a:gdLst/>
            <a:ahLst/>
            <a:cxnLst/>
            <a:rect l="l" t="t" r="r" b="b"/>
            <a:pathLst>
              <a:path w="5763" h="5454" extrusionOk="0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297;p42">
            <a:extLst>
              <a:ext uri="{FF2B5EF4-FFF2-40B4-BE49-F238E27FC236}">
                <a16:creationId xmlns:a16="http://schemas.microsoft.com/office/drawing/2014/main" id="{7A21EFE1-5C00-0599-E54A-8D062BB79F7F}"/>
              </a:ext>
            </a:extLst>
          </p:cNvPr>
          <p:cNvSpPr/>
          <p:nvPr/>
        </p:nvSpPr>
        <p:spPr>
          <a:xfrm>
            <a:off x="7351171" y="4236787"/>
            <a:ext cx="144104" cy="136377"/>
          </a:xfrm>
          <a:custGeom>
            <a:avLst/>
            <a:gdLst/>
            <a:ahLst/>
            <a:cxnLst/>
            <a:rect l="l" t="t" r="r" b="b"/>
            <a:pathLst>
              <a:path w="5763" h="5454" extrusionOk="0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98;p42">
            <a:extLst>
              <a:ext uri="{FF2B5EF4-FFF2-40B4-BE49-F238E27FC236}">
                <a16:creationId xmlns:a16="http://schemas.microsoft.com/office/drawing/2014/main" id="{0D7405CE-B200-426D-6D97-B58FE6EAF330}"/>
              </a:ext>
            </a:extLst>
          </p:cNvPr>
          <p:cNvSpPr/>
          <p:nvPr/>
        </p:nvSpPr>
        <p:spPr>
          <a:xfrm>
            <a:off x="8729509" y="4236787"/>
            <a:ext cx="144104" cy="136377"/>
          </a:xfrm>
          <a:custGeom>
            <a:avLst/>
            <a:gdLst/>
            <a:ahLst/>
            <a:cxnLst/>
            <a:rect l="l" t="t" r="r" b="b"/>
            <a:pathLst>
              <a:path w="5763" h="5454" extrusionOk="0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1291;p42">
            <a:extLst>
              <a:ext uri="{FF2B5EF4-FFF2-40B4-BE49-F238E27FC236}">
                <a16:creationId xmlns:a16="http://schemas.microsoft.com/office/drawing/2014/main" id="{4295B151-344D-87CA-A68F-19A29B61614D}"/>
              </a:ext>
            </a:extLst>
          </p:cNvPr>
          <p:cNvGrpSpPr/>
          <p:nvPr/>
        </p:nvGrpSpPr>
        <p:grpSpPr>
          <a:xfrm>
            <a:off x="9811448" y="2677536"/>
            <a:ext cx="2151951" cy="2241010"/>
            <a:chOff x="5535403" y="1168769"/>
            <a:chExt cx="2151951" cy="2241010"/>
          </a:xfrm>
        </p:grpSpPr>
        <p:sp>
          <p:nvSpPr>
            <p:cNvPr id="49" name="Google Shape;1292;p42">
              <a:extLst>
                <a:ext uri="{FF2B5EF4-FFF2-40B4-BE49-F238E27FC236}">
                  <a16:creationId xmlns:a16="http://schemas.microsoft.com/office/drawing/2014/main" id="{955346D2-69DE-AD99-74DD-90D17CA52C6F}"/>
                </a:ext>
              </a:extLst>
            </p:cNvPr>
            <p:cNvSpPr/>
            <p:nvPr/>
          </p:nvSpPr>
          <p:spPr>
            <a:xfrm>
              <a:off x="6109270" y="2184630"/>
              <a:ext cx="1063392" cy="122514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" name="Google Shape;1293;p42">
              <a:extLst>
                <a:ext uri="{FF2B5EF4-FFF2-40B4-BE49-F238E27FC236}">
                  <a16:creationId xmlns:a16="http://schemas.microsoft.com/office/drawing/2014/main" id="{3CEDC914-CB0F-D6F2-5426-04D89104A920}"/>
                </a:ext>
              </a:extLst>
            </p:cNvPr>
            <p:cNvSpPr txBox="1"/>
            <p:nvPr/>
          </p:nvSpPr>
          <p:spPr>
            <a:xfrm>
              <a:off x="5535403" y="1168769"/>
              <a:ext cx="2151951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400" dirty="0">
                  <a:solidFill>
                    <a:schemeClr val="accent3">
                      <a:lumMod val="5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 CENTER</a:t>
              </a:r>
            </a:p>
          </p:txBody>
        </p:sp>
        <p:sp>
          <p:nvSpPr>
            <p:cNvPr id="52" name="Google Shape;1295;p42">
              <a:extLst>
                <a:ext uri="{FF2B5EF4-FFF2-40B4-BE49-F238E27FC236}">
                  <a16:creationId xmlns:a16="http://schemas.microsoft.com/office/drawing/2014/main" id="{B6632A30-CAE5-408E-D7B7-8E08F4F720A8}"/>
                </a:ext>
              </a:extLst>
            </p:cNvPr>
            <p:cNvSpPr/>
            <p:nvPr/>
          </p:nvSpPr>
          <p:spPr>
            <a:xfrm>
              <a:off x="6224580" y="2321276"/>
              <a:ext cx="826184" cy="951859"/>
            </a:xfrm>
            <a:custGeom>
              <a:avLst/>
              <a:gdLst/>
              <a:ahLst/>
              <a:cxnLst/>
              <a:rect l="l" t="t" r="r" b="b"/>
              <a:pathLst>
                <a:path w="54814" h="63152" extrusionOk="0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EFFBB2B-8634-3E78-6C54-86688A7C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83" y="4226484"/>
            <a:ext cx="146317" cy="13412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19AA386-40F6-7E4E-C6AF-8AA1358C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717" y="3952066"/>
            <a:ext cx="890093" cy="8108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5524" y="1057465"/>
            <a:ext cx="9141460" cy="1477010"/>
          </a:xfrm>
          <a:custGeom>
            <a:avLst/>
            <a:gdLst/>
            <a:ahLst/>
            <a:cxnLst/>
            <a:rect l="l" t="t" r="r" b="b"/>
            <a:pathLst>
              <a:path w="9141460" h="1477010">
                <a:moveTo>
                  <a:pt x="0" y="1476756"/>
                </a:moveTo>
                <a:lnTo>
                  <a:pt x="9140952" y="1476756"/>
                </a:lnTo>
                <a:lnTo>
                  <a:pt x="9140952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154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8992" y="1057465"/>
            <a:ext cx="79940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 marR="5080" indent="-35052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TYPES </a:t>
            </a:r>
            <a:r>
              <a:rPr sz="4800" spc="-30" dirty="0"/>
              <a:t>OF </a:t>
            </a:r>
            <a:r>
              <a:rPr sz="4800" spc="-40" dirty="0"/>
              <a:t>USER </a:t>
            </a:r>
            <a:r>
              <a:rPr sz="4800" spc="-45" dirty="0"/>
              <a:t>SERVICES</a:t>
            </a:r>
            <a:r>
              <a:rPr sz="4800" spc="-409" dirty="0"/>
              <a:t> </a:t>
            </a:r>
            <a:r>
              <a:rPr sz="4800" spc="-25" dirty="0"/>
              <a:t>IN  </a:t>
            </a:r>
            <a:r>
              <a:rPr sz="4800" spc="-80" dirty="0"/>
              <a:t>INFORMATION</a:t>
            </a:r>
            <a:r>
              <a:rPr sz="4800" spc="-125" dirty="0"/>
              <a:t> </a:t>
            </a:r>
            <a:r>
              <a:rPr sz="4800" spc="-50" dirty="0"/>
              <a:t>AGENCIES</a:t>
            </a:r>
            <a:endParaRPr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41FF4-F615-3ABC-6207-83531483950A}"/>
              </a:ext>
            </a:extLst>
          </p:cNvPr>
          <p:cNvSpPr txBox="1"/>
          <p:nvPr/>
        </p:nvSpPr>
        <p:spPr>
          <a:xfrm>
            <a:off x="1790699" y="2690336"/>
            <a:ext cx="8610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MY" sz="2400" dirty="0">
                <a:solidFill>
                  <a:schemeClr val="bg1"/>
                </a:solidFill>
              </a:rPr>
              <a:t>User services in information agencies refer to the range of services and support provided to users or patrons to help them access and utilize information resources effectively. </a:t>
            </a:r>
          </a:p>
          <a:p>
            <a:pPr marL="457200" indent="-457200" algn="just">
              <a:buFont typeface="+mj-lt"/>
              <a:buAutoNum type="arabicPeriod"/>
            </a:pPr>
            <a:endParaRPr lang="en-MY" sz="2400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MY" sz="2400" dirty="0">
                <a:solidFill>
                  <a:schemeClr val="bg1"/>
                </a:solidFill>
              </a:rPr>
              <a:t>These services are aimed at meeting the information needs of users, enhancing their experience, and facilitating their use of library materials, facilities, and technologies. </a:t>
            </a:r>
          </a:p>
          <a:p>
            <a:endParaRPr lang="en-MY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04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0" y="137737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" y="349860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0" y="6348035"/>
            <a:ext cx="12181205" cy="196850"/>
          </a:xfrm>
          <a:custGeom>
            <a:avLst/>
            <a:gdLst/>
            <a:ahLst/>
            <a:cxnLst/>
            <a:rect l="l" t="t" r="r" b="b"/>
            <a:pathLst>
              <a:path w="12181205" h="196850">
                <a:moveTo>
                  <a:pt x="952544" y="195580"/>
                </a:moveTo>
                <a:lnTo>
                  <a:pt x="439645" y="195580"/>
                </a:lnTo>
                <a:lnTo>
                  <a:pt x="490957" y="196850"/>
                </a:lnTo>
                <a:lnTo>
                  <a:pt x="901282" y="196850"/>
                </a:lnTo>
                <a:lnTo>
                  <a:pt x="952544" y="195580"/>
                </a:lnTo>
                <a:close/>
              </a:path>
              <a:path w="12181205" h="196850">
                <a:moveTo>
                  <a:pt x="59314" y="87630"/>
                </a:moveTo>
                <a:lnTo>
                  <a:pt x="0" y="91440"/>
                </a:lnTo>
                <a:lnTo>
                  <a:pt x="0" y="181610"/>
                </a:lnTo>
                <a:lnTo>
                  <a:pt x="19009" y="184150"/>
                </a:lnTo>
                <a:lnTo>
                  <a:pt x="80408" y="187960"/>
                </a:lnTo>
                <a:lnTo>
                  <a:pt x="388330" y="195580"/>
                </a:lnTo>
                <a:lnTo>
                  <a:pt x="1003797" y="195580"/>
                </a:lnTo>
                <a:lnTo>
                  <a:pt x="1055042" y="194310"/>
                </a:lnTo>
                <a:lnTo>
                  <a:pt x="1106277" y="194310"/>
                </a:lnTo>
                <a:lnTo>
                  <a:pt x="1208718" y="191770"/>
                </a:lnTo>
                <a:lnTo>
                  <a:pt x="1259923" y="191770"/>
                </a:lnTo>
                <a:lnTo>
                  <a:pt x="1515764" y="185420"/>
                </a:lnTo>
                <a:lnTo>
                  <a:pt x="1566892" y="182880"/>
                </a:lnTo>
                <a:lnTo>
                  <a:pt x="1720189" y="179070"/>
                </a:lnTo>
                <a:lnTo>
                  <a:pt x="1771256" y="176530"/>
                </a:lnTo>
                <a:lnTo>
                  <a:pt x="1873340" y="173990"/>
                </a:lnTo>
                <a:lnTo>
                  <a:pt x="1924356" y="171450"/>
                </a:lnTo>
                <a:lnTo>
                  <a:pt x="1975353" y="170180"/>
                </a:lnTo>
                <a:lnTo>
                  <a:pt x="2026332" y="167640"/>
                </a:lnTo>
                <a:lnTo>
                  <a:pt x="2737781" y="140970"/>
                </a:lnTo>
                <a:lnTo>
                  <a:pt x="2789177" y="138430"/>
                </a:lnTo>
                <a:lnTo>
                  <a:pt x="2840597" y="137160"/>
                </a:lnTo>
                <a:lnTo>
                  <a:pt x="2892040" y="134620"/>
                </a:lnTo>
                <a:lnTo>
                  <a:pt x="2943507" y="133350"/>
                </a:lnTo>
                <a:lnTo>
                  <a:pt x="2994997" y="130810"/>
                </a:lnTo>
                <a:lnTo>
                  <a:pt x="3046511" y="129540"/>
                </a:lnTo>
                <a:lnTo>
                  <a:pt x="3098051" y="127000"/>
                </a:lnTo>
                <a:lnTo>
                  <a:pt x="3252818" y="123190"/>
                </a:lnTo>
                <a:lnTo>
                  <a:pt x="3304458" y="120650"/>
                </a:lnTo>
                <a:lnTo>
                  <a:pt x="3563055" y="114300"/>
                </a:lnTo>
                <a:lnTo>
                  <a:pt x="3614856" y="114300"/>
                </a:lnTo>
                <a:lnTo>
                  <a:pt x="3718543" y="111760"/>
                </a:lnTo>
                <a:lnTo>
                  <a:pt x="3770428" y="111760"/>
                </a:lnTo>
                <a:lnTo>
                  <a:pt x="3822343" y="110490"/>
                </a:lnTo>
                <a:lnTo>
                  <a:pt x="3874287" y="110490"/>
                </a:lnTo>
                <a:lnTo>
                  <a:pt x="3925788" y="109220"/>
                </a:lnTo>
                <a:lnTo>
                  <a:pt x="8103915" y="109220"/>
                </a:lnTo>
                <a:lnTo>
                  <a:pt x="8448167" y="99060"/>
                </a:lnTo>
                <a:lnTo>
                  <a:pt x="8473175" y="97790"/>
                </a:lnTo>
                <a:lnTo>
                  <a:pt x="540308" y="97790"/>
                </a:lnTo>
                <a:lnTo>
                  <a:pt x="489227" y="96520"/>
                </a:lnTo>
                <a:lnTo>
                  <a:pt x="438141" y="96520"/>
                </a:lnTo>
                <a:lnTo>
                  <a:pt x="387050" y="95250"/>
                </a:lnTo>
                <a:lnTo>
                  <a:pt x="335953" y="95250"/>
                </a:lnTo>
                <a:lnTo>
                  <a:pt x="80408" y="88900"/>
                </a:lnTo>
                <a:lnTo>
                  <a:pt x="59314" y="87630"/>
                </a:lnTo>
                <a:close/>
              </a:path>
              <a:path w="12181205" h="196850">
                <a:moveTo>
                  <a:pt x="12180647" y="81280"/>
                </a:moveTo>
                <a:lnTo>
                  <a:pt x="9623878" y="81280"/>
                </a:lnTo>
                <a:lnTo>
                  <a:pt x="9675397" y="82550"/>
                </a:lnTo>
                <a:lnTo>
                  <a:pt x="9778479" y="82550"/>
                </a:lnTo>
                <a:lnTo>
                  <a:pt x="9830046" y="83820"/>
                </a:lnTo>
                <a:lnTo>
                  <a:pt x="9881633" y="83820"/>
                </a:lnTo>
                <a:lnTo>
                  <a:pt x="10035321" y="87630"/>
                </a:lnTo>
                <a:lnTo>
                  <a:pt x="10085763" y="87630"/>
                </a:lnTo>
                <a:lnTo>
                  <a:pt x="12152435" y="142240"/>
                </a:lnTo>
                <a:lnTo>
                  <a:pt x="12161913" y="142240"/>
                </a:lnTo>
                <a:lnTo>
                  <a:pt x="12171243" y="143510"/>
                </a:lnTo>
                <a:lnTo>
                  <a:pt x="12180647" y="143510"/>
                </a:lnTo>
                <a:lnTo>
                  <a:pt x="12180647" y="81280"/>
                </a:lnTo>
                <a:close/>
              </a:path>
              <a:path w="12181205" h="196850">
                <a:moveTo>
                  <a:pt x="6582070" y="138430"/>
                </a:moveTo>
                <a:lnTo>
                  <a:pt x="6480459" y="138430"/>
                </a:lnTo>
                <a:lnTo>
                  <a:pt x="6531264" y="139700"/>
                </a:lnTo>
                <a:lnTo>
                  <a:pt x="6582070" y="138430"/>
                </a:lnTo>
                <a:close/>
              </a:path>
              <a:path w="12181205" h="196850">
                <a:moveTo>
                  <a:pt x="6886959" y="137160"/>
                </a:moveTo>
                <a:lnTo>
                  <a:pt x="6124842" y="137160"/>
                </a:lnTo>
                <a:lnTo>
                  <a:pt x="6175645" y="138430"/>
                </a:lnTo>
                <a:lnTo>
                  <a:pt x="6836137" y="138430"/>
                </a:lnTo>
                <a:lnTo>
                  <a:pt x="6886959" y="137160"/>
                </a:lnTo>
                <a:close/>
              </a:path>
              <a:path w="12181205" h="196850">
                <a:moveTo>
                  <a:pt x="7039450" y="135890"/>
                </a:moveTo>
                <a:lnTo>
                  <a:pt x="5972427" y="135890"/>
                </a:lnTo>
                <a:lnTo>
                  <a:pt x="6023234" y="137160"/>
                </a:lnTo>
                <a:lnTo>
                  <a:pt x="6988616" y="137160"/>
                </a:lnTo>
                <a:lnTo>
                  <a:pt x="7039450" y="135890"/>
                </a:lnTo>
                <a:close/>
              </a:path>
              <a:path w="12181205" h="196850">
                <a:moveTo>
                  <a:pt x="7141134" y="134620"/>
                </a:moveTo>
                <a:lnTo>
                  <a:pt x="5870808" y="134620"/>
                </a:lnTo>
                <a:lnTo>
                  <a:pt x="5921619" y="135890"/>
                </a:lnTo>
                <a:lnTo>
                  <a:pt x="7090290" y="135890"/>
                </a:lnTo>
                <a:lnTo>
                  <a:pt x="7141134" y="134620"/>
                </a:lnTo>
                <a:close/>
              </a:path>
              <a:path w="12181205" h="196850">
                <a:moveTo>
                  <a:pt x="8103915" y="109220"/>
                </a:moveTo>
                <a:lnTo>
                  <a:pt x="4286116" y="109220"/>
                </a:lnTo>
                <a:lnTo>
                  <a:pt x="4337563" y="110490"/>
                </a:lnTo>
                <a:lnTo>
                  <a:pt x="4440432" y="110490"/>
                </a:lnTo>
                <a:lnTo>
                  <a:pt x="4491854" y="111760"/>
                </a:lnTo>
                <a:lnTo>
                  <a:pt x="4543267" y="111760"/>
                </a:lnTo>
                <a:lnTo>
                  <a:pt x="4594671" y="113030"/>
                </a:lnTo>
                <a:lnTo>
                  <a:pt x="4646067" y="113030"/>
                </a:lnTo>
                <a:lnTo>
                  <a:pt x="4748829" y="115570"/>
                </a:lnTo>
                <a:lnTo>
                  <a:pt x="4800195" y="115570"/>
                </a:lnTo>
                <a:lnTo>
                  <a:pt x="5260795" y="125730"/>
                </a:lnTo>
                <a:lnTo>
                  <a:pt x="5311657" y="125730"/>
                </a:lnTo>
                <a:lnTo>
                  <a:pt x="5464207" y="129540"/>
                </a:lnTo>
                <a:lnTo>
                  <a:pt x="5515046" y="129540"/>
                </a:lnTo>
                <a:lnTo>
                  <a:pt x="5616711" y="132080"/>
                </a:lnTo>
                <a:lnTo>
                  <a:pt x="5667538" y="132080"/>
                </a:lnTo>
                <a:lnTo>
                  <a:pt x="5718360" y="133350"/>
                </a:lnTo>
                <a:lnTo>
                  <a:pt x="5769179" y="133350"/>
                </a:lnTo>
                <a:lnTo>
                  <a:pt x="5819995" y="134620"/>
                </a:lnTo>
                <a:lnTo>
                  <a:pt x="7191984" y="134620"/>
                </a:lnTo>
                <a:lnTo>
                  <a:pt x="7344568" y="130810"/>
                </a:lnTo>
                <a:lnTo>
                  <a:pt x="7395442" y="130810"/>
                </a:lnTo>
                <a:lnTo>
                  <a:pt x="7648340" y="124460"/>
                </a:lnTo>
                <a:lnTo>
                  <a:pt x="7698414" y="121920"/>
                </a:lnTo>
                <a:lnTo>
                  <a:pt x="7848504" y="118110"/>
                </a:lnTo>
                <a:lnTo>
                  <a:pt x="8103915" y="109220"/>
                </a:lnTo>
                <a:close/>
              </a:path>
              <a:path w="12181205" h="196850">
                <a:moveTo>
                  <a:pt x="4650323" y="13970"/>
                </a:moveTo>
                <a:lnTo>
                  <a:pt x="3629968" y="13970"/>
                </a:lnTo>
                <a:lnTo>
                  <a:pt x="3125066" y="26670"/>
                </a:lnTo>
                <a:lnTo>
                  <a:pt x="3074705" y="29210"/>
                </a:lnTo>
                <a:lnTo>
                  <a:pt x="2974045" y="31750"/>
                </a:lnTo>
                <a:lnTo>
                  <a:pt x="2923745" y="34290"/>
                </a:lnTo>
                <a:lnTo>
                  <a:pt x="2873462" y="35560"/>
                </a:lnTo>
                <a:lnTo>
                  <a:pt x="2823197" y="38100"/>
                </a:lnTo>
                <a:lnTo>
                  <a:pt x="2772949" y="39370"/>
                </a:lnTo>
                <a:lnTo>
                  <a:pt x="2016831" y="68580"/>
                </a:lnTo>
                <a:lnTo>
                  <a:pt x="1966136" y="69850"/>
                </a:lnTo>
                <a:lnTo>
                  <a:pt x="1915421" y="72390"/>
                </a:lnTo>
                <a:lnTo>
                  <a:pt x="1864686" y="73660"/>
                </a:lnTo>
                <a:lnTo>
                  <a:pt x="1813932" y="76200"/>
                </a:lnTo>
                <a:lnTo>
                  <a:pt x="1712369" y="78740"/>
                </a:lnTo>
                <a:lnTo>
                  <a:pt x="1661561" y="81280"/>
                </a:lnTo>
                <a:lnTo>
                  <a:pt x="1458163" y="86360"/>
                </a:lnTo>
                <a:lnTo>
                  <a:pt x="1407274" y="88900"/>
                </a:lnTo>
                <a:lnTo>
                  <a:pt x="1356371" y="90170"/>
                </a:lnTo>
                <a:lnTo>
                  <a:pt x="1305453" y="90170"/>
                </a:lnTo>
                <a:lnTo>
                  <a:pt x="1101650" y="95250"/>
                </a:lnTo>
                <a:lnTo>
                  <a:pt x="1050668" y="95250"/>
                </a:lnTo>
                <a:lnTo>
                  <a:pt x="999675" y="96520"/>
                </a:lnTo>
                <a:lnTo>
                  <a:pt x="948672" y="96520"/>
                </a:lnTo>
                <a:lnTo>
                  <a:pt x="897658" y="97790"/>
                </a:lnTo>
                <a:lnTo>
                  <a:pt x="8473175" y="97790"/>
                </a:lnTo>
                <a:lnTo>
                  <a:pt x="8498183" y="96520"/>
                </a:lnTo>
                <a:lnTo>
                  <a:pt x="8903173" y="86360"/>
                </a:lnTo>
                <a:lnTo>
                  <a:pt x="8954670" y="86360"/>
                </a:lnTo>
                <a:lnTo>
                  <a:pt x="9057637" y="83820"/>
                </a:lnTo>
                <a:lnTo>
                  <a:pt x="9109110" y="83820"/>
                </a:lnTo>
                <a:lnTo>
                  <a:pt x="9160578" y="82550"/>
                </a:lnTo>
                <a:lnTo>
                  <a:pt x="9212044" y="82550"/>
                </a:lnTo>
                <a:lnTo>
                  <a:pt x="9263509" y="81280"/>
                </a:lnTo>
                <a:lnTo>
                  <a:pt x="12180647" y="81280"/>
                </a:lnTo>
                <a:lnTo>
                  <a:pt x="12180647" y="44450"/>
                </a:lnTo>
                <a:lnTo>
                  <a:pt x="11993662" y="39370"/>
                </a:lnTo>
                <a:lnTo>
                  <a:pt x="6265985" y="39370"/>
                </a:lnTo>
                <a:lnTo>
                  <a:pt x="6215600" y="38100"/>
                </a:lnTo>
                <a:lnTo>
                  <a:pt x="6114846" y="38100"/>
                </a:lnTo>
                <a:lnTo>
                  <a:pt x="6064474" y="36830"/>
                </a:lnTo>
                <a:lnTo>
                  <a:pt x="6014104" y="36830"/>
                </a:lnTo>
                <a:lnTo>
                  <a:pt x="5963736" y="35560"/>
                </a:lnTo>
                <a:lnTo>
                  <a:pt x="5913369" y="35560"/>
                </a:lnTo>
                <a:lnTo>
                  <a:pt x="5863002" y="34290"/>
                </a:lnTo>
                <a:lnTo>
                  <a:pt x="5812634" y="34290"/>
                </a:lnTo>
                <a:lnTo>
                  <a:pt x="5762264" y="33020"/>
                </a:lnTo>
                <a:lnTo>
                  <a:pt x="5711891" y="33020"/>
                </a:lnTo>
                <a:lnTo>
                  <a:pt x="5661515" y="31750"/>
                </a:lnTo>
                <a:lnTo>
                  <a:pt x="5459959" y="29210"/>
                </a:lnTo>
                <a:lnTo>
                  <a:pt x="5359139" y="26670"/>
                </a:lnTo>
                <a:lnTo>
                  <a:pt x="4803330" y="16510"/>
                </a:lnTo>
                <a:lnTo>
                  <a:pt x="4752326" y="16510"/>
                </a:lnTo>
                <a:lnTo>
                  <a:pt x="4650323" y="13970"/>
                </a:lnTo>
                <a:close/>
              </a:path>
              <a:path w="12181205" h="196850">
                <a:moveTo>
                  <a:pt x="10578818" y="0"/>
                </a:moveTo>
                <a:lnTo>
                  <a:pt x="8457582" y="0"/>
                </a:lnTo>
                <a:lnTo>
                  <a:pt x="7790217" y="20320"/>
                </a:lnTo>
                <a:lnTo>
                  <a:pt x="7738825" y="22860"/>
                </a:lnTo>
                <a:lnTo>
                  <a:pt x="7326706" y="33020"/>
                </a:lnTo>
                <a:lnTo>
                  <a:pt x="7276022" y="33020"/>
                </a:lnTo>
                <a:lnTo>
                  <a:pt x="7174720" y="35560"/>
                </a:lnTo>
                <a:lnTo>
                  <a:pt x="7124102" y="35560"/>
                </a:lnTo>
                <a:lnTo>
                  <a:pt x="7073503" y="36830"/>
                </a:lnTo>
                <a:lnTo>
                  <a:pt x="7022924" y="36830"/>
                </a:lnTo>
                <a:lnTo>
                  <a:pt x="6972363" y="38100"/>
                </a:lnTo>
                <a:lnTo>
                  <a:pt x="6871294" y="38100"/>
                </a:lnTo>
                <a:lnTo>
                  <a:pt x="6820784" y="39370"/>
                </a:lnTo>
                <a:lnTo>
                  <a:pt x="11993662" y="39370"/>
                </a:lnTo>
                <a:lnTo>
                  <a:pt x="10631803" y="2540"/>
                </a:lnTo>
                <a:lnTo>
                  <a:pt x="10578818" y="0"/>
                </a:lnTo>
                <a:close/>
              </a:path>
              <a:path w="12181205" h="196850">
                <a:moveTo>
                  <a:pt x="4446332" y="11430"/>
                </a:moveTo>
                <a:lnTo>
                  <a:pt x="3783138" y="11430"/>
                </a:lnTo>
                <a:lnTo>
                  <a:pt x="3681032" y="13970"/>
                </a:lnTo>
                <a:lnTo>
                  <a:pt x="4599325" y="13970"/>
                </a:lnTo>
                <a:lnTo>
                  <a:pt x="4548327" y="12700"/>
                </a:lnTo>
                <a:lnTo>
                  <a:pt x="4497329" y="12700"/>
                </a:lnTo>
                <a:lnTo>
                  <a:pt x="4446332" y="11430"/>
                </a:lnTo>
                <a:close/>
              </a:path>
              <a:path w="12181205" h="196850">
                <a:moveTo>
                  <a:pt x="4293334" y="10160"/>
                </a:moveTo>
                <a:lnTo>
                  <a:pt x="3936246" y="10160"/>
                </a:lnTo>
                <a:lnTo>
                  <a:pt x="3885216" y="11430"/>
                </a:lnTo>
                <a:lnTo>
                  <a:pt x="4344334" y="11430"/>
                </a:lnTo>
                <a:lnTo>
                  <a:pt x="4293334" y="1016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0" y="6560159"/>
            <a:ext cx="12181205" cy="205740"/>
          </a:xfrm>
          <a:custGeom>
            <a:avLst/>
            <a:gdLst/>
            <a:ahLst/>
            <a:cxnLst/>
            <a:rect l="l" t="t" r="r" b="b"/>
            <a:pathLst>
              <a:path w="12181205" h="205740">
                <a:moveTo>
                  <a:pt x="9515" y="137160"/>
                </a:moveTo>
                <a:lnTo>
                  <a:pt x="0" y="137160"/>
                </a:lnTo>
                <a:lnTo>
                  <a:pt x="0" y="200660"/>
                </a:lnTo>
                <a:lnTo>
                  <a:pt x="9515" y="200660"/>
                </a:lnTo>
                <a:lnTo>
                  <a:pt x="44547" y="203200"/>
                </a:lnTo>
                <a:lnTo>
                  <a:pt x="114639" y="205740"/>
                </a:lnTo>
                <a:lnTo>
                  <a:pt x="1170763" y="205740"/>
                </a:lnTo>
                <a:lnTo>
                  <a:pt x="1374372" y="200660"/>
                </a:lnTo>
                <a:lnTo>
                  <a:pt x="1425242" y="198120"/>
                </a:lnTo>
                <a:lnTo>
                  <a:pt x="1476099" y="196850"/>
                </a:lnTo>
                <a:lnTo>
                  <a:pt x="1526942" y="194310"/>
                </a:lnTo>
                <a:lnTo>
                  <a:pt x="1577771" y="193040"/>
                </a:lnTo>
                <a:lnTo>
                  <a:pt x="1679383" y="187960"/>
                </a:lnTo>
                <a:lnTo>
                  <a:pt x="1730165" y="186690"/>
                </a:lnTo>
                <a:lnTo>
                  <a:pt x="2464319" y="149860"/>
                </a:lnTo>
                <a:lnTo>
                  <a:pt x="515079" y="149860"/>
                </a:lnTo>
                <a:lnTo>
                  <a:pt x="464538" y="148590"/>
                </a:lnTo>
                <a:lnTo>
                  <a:pt x="413992" y="148590"/>
                </a:lnTo>
                <a:lnTo>
                  <a:pt x="363442" y="147320"/>
                </a:lnTo>
                <a:lnTo>
                  <a:pt x="312888" y="147320"/>
                </a:lnTo>
                <a:lnTo>
                  <a:pt x="211771" y="144780"/>
                </a:lnTo>
                <a:lnTo>
                  <a:pt x="161209" y="142240"/>
                </a:lnTo>
                <a:lnTo>
                  <a:pt x="60081" y="139700"/>
                </a:lnTo>
                <a:lnTo>
                  <a:pt x="9515" y="137160"/>
                </a:lnTo>
                <a:close/>
              </a:path>
              <a:path w="12181205" h="205740">
                <a:moveTo>
                  <a:pt x="4375521" y="38100"/>
                </a:moveTo>
                <a:lnTo>
                  <a:pt x="3712377" y="38100"/>
                </a:lnTo>
                <a:lnTo>
                  <a:pt x="3352630" y="46990"/>
                </a:lnTo>
                <a:lnTo>
                  <a:pt x="3301057" y="49530"/>
                </a:lnTo>
                <a:lnTo>
                  <a:pt x="3249513" y="50800"/>
                </a:lnTo>
                <a:lnTo>
                  <a:pt x="3197996" y="53340"/>
                </a:lnTo>
                <a:lnTo>
                  <a:pt x="3146506" y="54610"/>
                </a:lnTo>
                <a:lnTo>
                  <a:pt x="3095042" y="57150"/>
                </a:lnTo>
                <a:lnTo>
                  <a:pt x="3043603" y="58420"/>
                </a:lnTo>
                <a:lnTo>
                  <a:pt x="2889422" y="66040"/>
                </a:lnTo>
                <a:lnTo>
                  <a:pt x="2838071" y="67310"/>
                </a:lnTo>
                <a:lnTo>
                  <a:pt x="1875833" y="115570"/>
                </a:lnTo>
                <a:lnTo>
                  <a:pt x="1825631" y="116840"/>
                </a:lnTo>
                <a:lnTo>
                  <a:pt x="1674909" y="124460"/>
                </a:lnTo>
                <a:lnTo>
                  <a:pt x="1624632" y="125730"/>
                </a:lnTo>
                <a:lnTo>
                  <a:pt x="1524025" y="130810"/>
                </a:lnTo>
                <a:lnTo>
                  <a:pt x="1473697" y="132080"/>
                </a:lnTo>
                <a:lnTo>
                  <a:pt x="1423353" y="134620"/>
                </a:lnTo>
                <a:lnTo>
                  <a:pt x="1322620" y="137160"/>
                </a:lnTo>
                <a:lnTo>
                  <a:pt x="1272232" y="139700"/>
                </a:lnTo>
                <a:lnTo>
                  <a:pt x="969636" y="147320"/>
                </a:lnTo>
                <a:lnTo>
                  <a:pt x="919163" y="147320"/>
                </a:lnTo>
                <a:lnTo>
                  <a:pt x="868682" y="148590"/>
                </a:lnTo>
                <a:lnTo>
                  <a:pt x="818190" y="148590"/>
                </a:lnTo>
                <a:lnTo>
                  <a:pt x="767690" y="149860"/>
                </a:lnTo>
                <a:lnTo>
                  <a:pt x="2464319" y="149860"/>
                </a:lnTo>
                <a:lnTo>
                  <a:pt x="2641036" y="140970"/>
                </a:lnTo>
                <a:lnTo>
                  <a:pt x="2691315" y="139700"/>
                </a:lnTo>
                <a:lnTo>
                  <a:pt x="2943032" y="127000"/>
                </a:lnTo>
                <a:lnTo>
                  <a:pt x="2993442" y="125730"/>
                </a:lnTo>
                <a:lnTo>
                  <a:pt x="3094332" y="120650"/>
                </a:lnTo>
                <a:lnTo>
                  <a:pt x="3144813" y="119380"/>
                </a:lnTo>
                <a:lnTo>
                  <a:pt x="3195318" y="116840"/>
                </a:lnTo>
                <a:lnTo>
                  <a:pt x="3245848" y="115570"/>
                </a:lnTo>
                <a:lnTo>
                  <a:pt x="3296402" y="113030"/>
                </a:lnTo>
                <a:lnTo>
                  <a:pt x="3448218" y="109220"/>
                </a:lnTo>
                <a:lnTo>
                  <a:pt x="3498876" y="106680"/>
                </a:lnTo>
                <a:lnTo>
                  <a:pt x="3549560" y="105410"/>
                </a:lnTo>
                <a:lnTo>
                  <a:pt x="3600272" y="105410"/>
                </a:lnTo>
                <a:lnTo>
                  <a:pt x="3752571" y="101600"/>
                </a:lnTo>
                <a:lnTo>
                  <a:pt x="3803394" y="101600"/>
                </a:lnTo>
                <a:lnTo>
                  <a:pt x="3854895" y="100330"/>
                </a:lnTo>
                <a:lnTo>
                  <a:pt x="8052545" y="100330"/>
                </a:lnTo>
                <a:lnTo>
                  <a:pt x="8177500" y="95250"/>
                </a:lnTo>
                <a:lnTo>
                  <a:pt x="8277490" y="90170"/>
                </a:lnTo>
                <a:lnTo>
                  <a:pt x="8327498" y="88900"/>
                </a:lnTo>
                <a:lnTo>
                  <a:pt x="8377519" y="86360"/>
                </a:lnTo>
                <a:lnTo>
                  <a:pt x="8427555" y="85090"/>
                </a:lnTo>
                <a:lnTo>
                  <a:pt x="8477608" y="82550"/>
                </a:lnTo>
                <a:lnTo>
                  <a:pt x="8527680" y="81280"/>
                </a:lnTo>
                <a:lnTo>
                  <a:pt x="8577773" y="78740"/>
                </a:lnTo>
                <a:lnTo>
                  <a:pt x="8678032" y="76200"/>
                </a:lnTo>
                <a:lnTo>
                  <a:pt x="8703800" y="74930"/>
                </a:lnTo>
                <a:lnTo>
                  <a:pt x="6396776" y="74930"/>
                </a:lnTo>
                <a:lnTo>
                  <a:pt x="6346363" y="73660"/>
                </a:lnTo>
                <a:lnTo>
                  <a:pt x="6195171" y="73660"/>
                </a:lnTo>
                <a:lnTo>
                  <a:pt x="6144787" y="72390"/>
                </a:lnTo>
                <a:lnTo>
                  <a:pt x="6044032" y="72390"/>
                </a:lnTo>
                <a:lnTo>
                  <a:pt x="5993660" y="71120"/>
                </a:lnTo>
                <a:lnTo>
                  <a:pt x="5943291" y="71120"/>
                </a:lnTo>
                <a:lnTo>
                  <a:pt x="5842556" y="68580"/>
                </a:lnTo>
                <a:lnTo>
                  <a:pt x="5792188" y="68580"/>
                </a:lnTo>
                <a:lnTo>
                  <a:pt x="5691450" y="66040"/>
                </a:lnTo>
                <a:lnTo>
                  <a:pt x="5641078" y="66040"/>
                </a:lnTo>
                <a:lnTo>
                  <a:pt x="5489936" y="62230"/>
                </a:lnTo>
                <a:lnTo>
                  <a:pt x="5439544" y="62230"/>
                </a:lnTo>
                <a:lnTo>
                  <a:pt x="4783524" y="45720"/>
                </a:lnTo>
                <a:lnTo>
                  <a:pt x="4732516" y="45720"/>
                </a:lnTo>
                <a:lnTo>
                  <a:pt x="4528512" y="40640"/>
                </a:lnTo>
                <a:lnTo>
                  <a:pt x="4477514" y="40640"/>
                </a:lnTo>
                <a:lnTo>
                  <a:pt x="4375521" y="38100"/>
                </a:lnTo>
                <a:close/>
              </a:path>
              <a:path w="12181205" h="205740">
                <a:moveTo>
                  <a:pt x="11632291" y="63500"/>
                </a:moveTo>
                <a:lnTo>
                  <a:pt x="9398817" y="63500"/>
                </a:lnTo>
                <a:lnTo>
                  <a:pt x="9450302" y="64770"/>
                </a:lnTo>
                <a:lnTo>
                  <a:pt x="9604821" y="64770"/>
                </a:lnTo>
                <a:lnTo>
                  <a:pt x="9656354" y="66040"/>
                </a:lnTo>
                <a:lnTo>
                  <a:pt x="9707903" y="66040"/>
                </a:lnTo>
                <a:lnTo>
                  <a:pt x="9811057" y="68580"/>
                </a:lnTo>
                <a:lnTo>
                  <a:pt x="9862665" y="68580"/>
                </a:lnTo>
                <a:lnTo>
                  <a:pt x="10065587" y="73660"/>
                </a:lnTo>
                <a:lnTo>
                  <a:pt x="10115990" y="76200"/>
                </a:lnTo>
                <a:lnTo>
                  <a:pt x="10317485" y="81280"/>
                </a:lnTo>
                <a:lnTo>
                  <a:pt x="10367835" y="83820"/>
                </a:lnTo>
                <a:lnTo>
                  <a:pt x="10468516" y="86360"/>
                </a:lnTo>
                <a:lnTo>
                  <a:pt x="12071216" y="143510"/>
                </a:lnTo>
                <a:lnTo>
                  <a:pt x="12098239" y="143510"/>
                </a:lnTo>
                <a:lnTo>
                  <a:pt x="12180647" y="147320"/>
                </a:lnTo>
                <a:lnTo>
                  <a:pt x="12180647" y="82550"/>
                </a:lnTo>
                <a:lnTo>
                  <a:pt x="12159237" y="82550"/>
                </a:lnTo>
                <a:lnTo>
                  <a:pt x="12152100" y="81280"/>
                </a:lnTo>
                <a:lnTo>
                  <a:pt x="12050843" y="78740"/>
                </a:lnTo>
                <a:lnTo>
                  <a:pt x="11632291" y="63500"/>
                </a:lnTo>
                <a:close/>
              </a:path>
              <a:path w="12181205" h="205740">
                <a:moveTo>
                  <a:pt x="6714425" y="137160"/>
                </a:moveTo>
                <a:lnTo>
                  <a:pt x="6155554" y="137160"/>
                </a:lnTo>
                <a:lnTo>
                  <a:pt x="6206356" y="138430"/>
                </a:lnTo>
                <a:lnTo>
                  <a:pt x="6663609" y="138430"/>
                </a:lnTo>
                <a:lnTo>
                  <a:pt x="6714425" y="137160"/>
                </a:lnTo>
                <a:close/>
              </a:path>
              <a:path w="12181205" h="205740">
                <a:moveTo>
                  <a:pt x="6866893" y="135890"/>
                </a:moveTo>
                <a:lnTo>
                  <a:pt x="6003146" y="135890"/>
                </a:lnTo>
                <a:lnTo>
                  <a:pt x="6053949" y="137160"/>
                </a:lnTo>
                <a:lnTo>
                  <a:pt x="6816066" y="137160"/>
                </a:lnTo>
                <a:lnTo>
                  <a:pt x="6866893" y="135890"/>
                </a:lnTo>
                <a:close/>
              </a:path>
              <a:path w="12181205" h="205740">
                <a:moveTo>
                  <a:pt x="6968558" y="134620"/>
                </a:moveTo>
                <a:lnTo>
                  <a:pt x="5901534" y="134620"/>
                </a:lnTo>
                <a:lnTo>
                  <a:pt x="5952341" y="135890"/>
                </a:lnTo>
                <a:lnTo>
                  <a:pt x="6917723" y="135890"/>
                </a:lnTo>
                <a:lnTo>
                  <a:pt x="6968558" y="134620"/>
                </a:lnTo>
                <a:close/>
              </a:path>
              <a:path w="12181205" h="205740">
                <a:moveTo>
                  <a:pt x="8052545" y="100330"/>
                </a:moveTo>
                <a:lnTo>
                  <a:pt x="4215224" y="100330"/>
                </a:lnTo>
                <a:lnTo>
                  <a:pt x="4266670" y="101600"/>
                </a:lnTo>
                <a:lnTo>
                  <a:pt x="4318109" y="101600"/>
                </a:lnTo>
                <a:lnTo>
                  <a:pt x="4369539" y="102870"/>
                </a:lnTo>
                <a:lnTo>
                  <a:pt x="4420961" y="102870"/>
                </a:lnTo>
                <a:lnTo>
                  <a:pt x="4523779" y="105410"/>
                </a:lnTo>
                <a:lnTo>
                  <a:pt x="4575174" y="105410"/>
                </a:lnTo>
                <a:lnTo>
                  <a:pt x="5494988" y="128270"/>
                </a:lnTo>
                <a:lnTo>
                  <a:pt x="5545818" y="128270"/>
                </a:lnTo>
                <a:lnTo>
                  <a:pt x="5698286" y="132080"/>
                </a:lnTo>
                <a:lnTo>
                  <a:pt x="5749102" y="132080"/>
                </a:lnTo>
                <a:lnTo>
                  <a:pt x="5850726" y="134620"/>
                </a:lnTo>
                <a:lnTo>
                  <a:pt x="7019397" y="134620"/>
                </a:lnTo>
                <a:lnTo>
                  <a:pt x="7426319" y="124460"/>
                </a:lnTo>
                <a:lnTo>
                  <a:pt x="7477215" y="121920"/>
                </a:lnTo>
                <a:lnTo>
                  <a:pt x="7577420" y="119380"/>
                </a:lnTo>
                <a:lnTo>
                  <a:pt x="7627489" y="116840"/>
                </a:lnTo>
                <a:lnTo>
                  <a:pt x="7677540" y="115570"/>
                </a:lnTo>
                <a:lnTo>
                  <a:pt x="7727574" y="113030"/>
                </a:lnTo>
                <a:lnTo>
                  <a:pt x="7777594" y="111760"/>
                </a:lnTo>
                <a:lnTo>
                  <a:pt x="7827601" y="109220"/>
                </a:lnTo>
                <a:lnTo>
                  <a:pt x="8052545" y="100330"/>
                </a:lnTo>
                <a:close/>
              </a:path>
              <a:path w="12181205" h="205740">
                <a:moveTo>
                  <a:pt x="9656503" y="1270"/>
                </a:moveTo>
                <a:lnTo>
                  <a:pt x="9194055" y="1270"/>
                </a:lnTo>
                <a:lnTo>
                  <a:pt x="9091718" y="3810"/>
                </a:lnTo>
                <a:lnTo>
                  <a:pt x="9040596" y="3810"/>
                </a:lnTo>
                <a:lnTo>
                  <a:pt x="8734408" y="11430"/>
                </a:lnTo>
                <a:lnTo>
                  <a:pt x="8683448" y="13970"/>
                </a:lnTo>
                <a:lnTo>
                  <a:pt x="8581574" y="16510"/>
                </a:lnTo>
                <a:lnTo>
                  <a:pt x="8530655" y="19050"/>
                </a:lnTo>
                <a:lnTo>
                  <a:pt x="8479746" y="20320"/>
                </a:lnTo>
                <a:lnTo>
                  <a:pt x="8428845" y="22860"/>
                </a:lnTo>
                <a:lnTo>
                  <a:pt x="8377950" y="24130"/>
                </a:lnTo>
                <a:lnTo>
                  <a:pt x="8327059" y="26670"/>
                </a:lnTo>
                <a:lnTo>
                  <a:pt x="7817949" y="45720"/>
                </a:lnTo>
                <a:lnTo>
                  <a:pt x="7715984" y="50800"/>
                </a:lnTo>
                <a:lnTo>
                  <a:pt x="7613936" y="53340"/>
                </a:lnTo>
                <a:lnTo>
                  <a:pt x="7562876" y="55880"/>
                </a:lnTo>
                <a:lnTo>
                  <a:pt x="7511790" y="57150"/>
                </a:lnTo>
                <a:lnTo>
                  <a:pt x="7460675" y="59690"/>
                </a:lnTo>
                <a:lnTo>
                  <a:pt x="7002690" y="71120"/>
                </a:lnTo>
                <a:lnTo>
                  <a:pt x="6952111" y="71120"/>
                </a:lnTo>
                <a:lnTo>
                  <a:pt x="6901550" y="72390"/>
                </a:lnTo>
                <a:lnTo>
                  <a:pt x="6851007" y="72390"/>
                </a:lnTo>
                <a:lnTo>
                  <a:pt x="6800481" y="73660"/>
                </a:lnTo>
                <a:lnTo>
                  <a:pt x="6648995" y="73660"/>
                </a:lnTo>
                <a:lnTo>
                  <a:pt x="6598527" y="74930"/>
                </a:lnTo>
                <a:lnTo>
                  <a:pt x="8703800" y="74930"/>
                </a:lnTo>
                <a:lnTo>
                  <a:pt x="8729568" y="73660"/>
                </a:lnTo>
                <a:lnTo>
                  <a:pt x="8987061" y="67310"/>
                </a:lnTo>
                <a:lnTo>
                  <a:pt x="9038534" y="67310"/>
                </a:lnTo>
                <a:lnTo>
                  <a:pt x="9090003" y="66040"/>
                </a:lnTo>
                <a:lnTo>
                  <a:pt x="9141468" y="66040"/>
                </a:lnTo>
                <a:lnTo>
                  <a:pt x="9192933" y="64770"/>
                </a:lnTo>
                <a:lnTo>
                  <a:pt x="9295867" y="64770"/>
                </a:lnTo>
                <a:lnTo>
                  <a:pt x="9347339" y="63500"/>
                </a:lnTo>
                <a:lnTo>
                  <a:pt x="11632291" y="63500"/>
                </a:lnTo>
                <a:lnTo>
                  <a:pt x="10477305" y="22860"/>
                </a:lnTo>
                <a:lnTo>
                  <a:pt x="10426101" y="21590"/>
                </a:lnTo>
                <a:lnTo>
                  <a:pt x="10374887" y="19050"/>
                </a:lnTo>
                <a:lnTo>
                  <a:pt x="10272430" y="16510"/>
                </a:lnTo>
                <a:lnTo>
                  <a:pt x="10221186" y="13970"/>
                </a:lnTo>
                <a:lnTo>
                  <a:pt x="9759481" y="2540"/>
                </a:lnTo>
                <a:lnTo>
                  <a:pt x="9708120" y="2540"/>
                </a:lnTo>
                <a:lnTo>
                  <a:pt x="9656503" y="1270"/>
                </a:lnTo>
                <a:close/>
              </a:path>
              <a:path w="12181205" h="205740">
                <a:moveTo>
                  <a:pt x="4273527" y="36830"/>
                </a:moveTo>
                <a:lnTo>
                  <a:pt x="3814442" y="36830"/>
                </a:lnTo>
                <a:lnTo>
                  <a:pt x="3763413" y="38100"/>
                </a:lnTo>
                <a:lnTo>
                  <a:pt x="4324524" y="38100"/>
                </a:lnTo>
                <a:lnTo>
                  <a:pt x="4273527" y="36830"/>
                </a:lnTo>
                <a:close/>
              </a:path>
              <a:path w="12181205" h="205740">
                <a:moveTo>
                  <a:pt x="9553423" y="0"/>
                </a:moveTo>
                <a:lnTo>
                  <a:pt x="9296530" y="0"/>
                </a:lnTo>
                <a:lnTo>
                  <a:pt x="9245274" y="1270"/>
                </a:lnTo>
                <a:lnTo>
                  <a:pt x="9604938" y="1270"/>
                </a:lnTo>
                <a:lnTo>
                  <a:pt x="955342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41194" y="488645"/>
            <a:ext cx="731520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835" marR="5080" indent="-31877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E9C46A"/>
                </a:solidFill>
              </a:rPr>
              <a:t>TYPES OF </a:t>
            </a:r>
            <a:r>
              <a:rPr sz="4400" spc="-40" dirty="0">
                <a:solidFill>
                  <a:srgbClr val="E9C46A"/>
                </a:solidFill>
              </a:rPr>
              <a:t>USER </a:t>
            </a:r>
            <a:r>
              <a:rPr sz="4400" spc="-45" dirty="0">
                <a:solidFill>
                  <a:srgbClr val="E9C46A"/>
                </a:solidFill>
              </a:rPr>
              <a:t>SERVICES</a:t>
            </a:r>
            <a:r>
              <a:rPr sz="4400" spc="-445" dirty="0">
                <a:solidFill>
                  <a:srgbClr val="E9C46A"/>
                </a:solidFill>
              </a:rPr>
              <a:t> </a:t>
            </a:r>
            <a:r>
              <a:rPr sz="4400" spc="-25" dirty="0">
                <a:solidFill>
                  <a:srgbClr val="E9C46A"/>
                </a:solidFill>
              </a:rPr>
              <a:t>IN  </a:t>
            </a:r>
            <a:r>
              <a:rPr sz="4400" spc="-70" dirty="0">
                <a:solidFill>
                  <a:srgbClr val="E9C46A"/>
                </a:solidFill>
              </a:rPr>
              <a:t>INFORMATION</a:t>
            </a:r>
            <a:r>
              <a:rPr sz="4400" spc="-140" dirty="0">
                <a:solidFill>
                  <a:srgbClr val="E9C46A"/>
                </a:solidFill>
              </a:rPr>
              <a:t> </a:t>
            </a:r>
            <a:r>
              <a:rPr sz="4400" spc="-50" dirty="0">
                <a:solidFill>
                  <a:srgbClr val="E9C46A"/>
                </a:solidFill>
              </a:rPr>
              <a:t>AGENCIES</a:t>
            </a:r>
            <a:endParaRPr sz="4400" dirty="0"/>
          </a:p>
        </p:txBody>
      </p:sp>
      <p:sp>
        <p:nvSpPr>
          <p:cNvPr id="8" name="object 8"/>
          <p:cNvSpPr txBox="1"/>
          <p:nvPr/>
        </p:nvSpPr>
        <p:spPr>
          <a:xfrm>
            <a:off x="813003" y="1952371"/>
            <a:ext cx="7075805" cy="40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4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Exhibition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Gallery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Archives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0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Depositing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Records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with the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Archive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50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Reference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9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Advisory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3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Training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194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Public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talks,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Conference,</a:t>
            </a:r>
            <a:r>
              <a:rPr sz="24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Forum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683633" y="419811"/>
            <a:ext cx="6473190" cy="11557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95910" marR="5080" indent="-283845">
              <a:lnSpc>
                <a:spcPts val="4210"/>
              </a:lnSpc>
              <a:spcBef>
                <a:spcPts val="635"/>
              </a:spcBef>
            </a:pPr>
            <a:r>
              <a:rPr spc="-30" dirty="0">
                <a:solidFill>
                  <a:srgbClr val="254652"/>
                </a:solidFill>
              </a:rPr>
              <a:t>TYPES OF </a:t>
            </a:r>
            <a:r>
              <a:rPr spc="-40" dirty="0">
                <a:solidFill>
                  <a:srgbClr val="254652"/>
                </a:solidFill>
              </a:rPr>
              <a:t>USER </a:t>
            </a:r>
            <a:r>
              <a:rPr spc="-45" dirty="0">
                <a:solidFill>
                  <a:srgbClr val="254652"/>
                </a:solidFill>
              </a:rPr>
              <a:t>SERVICES</a:t>
            </a:r>
            <a:r>
              <a:rPr spc="-385" dirty="0">
                <a:solidFill>
                  <a:srgbClr val="254652"/>
                </a:solidFill>
              </a:rPr>
              <a:t> </a:t>
            </a:r>
            <a:r>
              <a:rPr spc="-30" dirty="0">
                <a:solidFill>
                  <a:srgbClr val="254652"/>
                </a:solidFill>
              </a:rPr>
              <a:t>IN  </a:t>
            </a:r>
            <a:r>
              <a:rPr spc="-75" dirty="0">
                <a:solidFill>
                  <a:srgbClr val="254652"/>
                </a:solidFill>
              </a:rPr>
              <a:t>INFORMATION</a:t>
            </a:r>
            <a:r>
              <a:rPr spc="-120" dirty="0">
                <a:solidFill>
                  <a:srgbClr val="254652"/>
                </a:solidFill>
              </a:rPr>
              <a:t> </a:t>
            </a:r>
            <a:r>
              <a:rPr spc="-50" dirty="0">
                <a:solidFill>
                  <a:srgbClr val="254652"/>
                </a:solidFill>
              </a:rPr>
              <a:t>AGENCIES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121277" y="1910406"/>
            <a:ext cx="7593330" cy="355409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379095" algn="l"/>
              </a:tabLst>
            </a:pPr>
            <a:r>
              <a:rPr sz="2800" b="1" spc="-20" dirty="0">
                <a:solidFill>
                  <a:srgbClr val="005C68"/>
                </a:solidFill>
                <a:latin typeface="Segoe UI"/>
                <a:cs typeface="Segoe UI"/>
              </a:rPr>
              <a:t>INFORMATION</a:t>
            </a:r>
            <a:r>
              <a:rPr sz="2800" b="1" spc="-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b="1" spc="-5" dirty="0">
                <a:solidFill>
                  <a:srgbClr val="005C68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873760" lvl="1" indent="-514984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873760" algn="l"/>
                <a:tab pos="874394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Information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Kiosk / 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Counter</a:t>
            </a:r>
            <a:endParaRPr sz="2800" dirty="0">
              <a:latin typeface="Segoe UI"/>
              <a:cs typeface="Segoe UI"/>
            </a:endParaRPr>
          </a:p>
          <a:p>
            <a:pPr marL="873760" lvl="1" indent="-514984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873760" algn="l"/>
                <a:tab pos="874394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Internet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Access</a:t>
            </a:r>
            <a:endParaRPr sz="2800" dirty="0">
              <a:latin typeface="Segoe UI"/>
              <a:cs typeface="Segoe UI"/>
            </a:endParaRPr>
          </a:p>
          <a:p>
            <a:pPr marL="873760" lvl="1" indent="-51498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873760" algn="l"/>
                <a:tab pos="874394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Outreach Programs</a:t>
            </a:r>
            <a:endParaRPr sz="2800" dirty="0">
              <a:latin typeface="Segoe UI"/>
              <a:cs typeface="Segoe UI"/>
            </a:endParaRPr>
          </a:p>
          <a:p>
            <a:pPr marL="873760" marR="5080" lvl="1" indent="-51498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73760" algn="l"/>
                <a:tab pos="874394" algn="l"/>
                <a:tab pos="3248660" algn="l"/>
                <a:tab pos="3722370" algn="l"/>
                <a:tab pos="5725160" algn="l"/>
                <a:tab pos="6323965" algn="l"/>
              </a:tabLst>
            </a:pP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D</a:t>
            </a: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i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sse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m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n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ation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	</a:t>
            </a:r>
            <a:r>
              <a:rPr sz="2800" spc="-50" dirty="0">
                <a:solidFill>
                  <a:srgbClr val="005C68"/>
                </a:solidFill>
                <a:latin typeface="Segoe UI"/>
                <a:cs typeface="Segoe UI"/>
              </a:rPr>
              <a:t>o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f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	</a:t>
            </a:r>
            <a:r>
              <a:rPr sz="2800" spc="-10" dirty="0">
                <a:solidFill>
                  <a:srgbClr val="005C68"/>
                </a:solidFill>
                <a:latin typeface="Segoe UI"/>
                <a:cs typeface="Segoe UI"/>
              </a:rPr>
              <a:t>Infor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m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ation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	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via</a:t>
            </a:r>
            <a:r>
              <a:rPr sz="2800" dirty="0">
                <a:solidFill>
                  <a:srgbClr val="005C68"/>
                </a:solidFill>
                <a:latin typeface="Segoe UI"/>
                <a:cs typeface="Segoe UI"/>
              </a:rPr>
              <a:t>	</a:t>
            </a:r>
            <a:r>
              <a:rPr sz="2800" spc="-75" dirty="0">
                <a:solidFill>
                  <a:srgbClr val="005C68"/>
                </a:solidFill>
                <a:latin typeface="Segoe UI"/>
                <a:cs typeface="Segoe UI"/>
              </a:rPr>
              <a:t>W</a:t>
            </a:r>
            <a:r>
              <a:rPr sz="2800" spc="-20" dirty="0">
                <a:solidFill>
                  <a:srgbClr val="005C68"/>
                </a:solidFill>
                <a:latin typeface="Segoe UI"/>
                <a:cs typeface="Segoe UI"/>
              </a:rPr>
              <a:t>e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bsi</a:t>
            </a:r>
            <a:r>
              <a:rPr sz="2800" spc="-30" dirty="0">
                <a:solidFill>
                  <a:srgbClr val="005C68"/>
                </a:solidFill>
                <a:latin typeface="Segoe UI"/>
                <a:cs typeface="Segoe UI"/>
              </a:rPr>
              <a:t>t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e  and publications</a:t>
            </a:r>
            <a:endParaRPr sz="2800" dirty="0">
              <a:latin typeface="Segoe UI"/>
              <a:cs typeface="Segoe UI"/>
            </a:endParaRPr>
          </a:p>
          <a:p>
            <a:pPr marL="873760" lvl="1" indent="-51498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873760" algn="l"/>
                <a:tab pos="874394" algn="l"/>
              </a:tabLst>
            </a:pPr>
            <a:r>
              <a:rPr sz="2800" spc="-15" dirty="0">
                <a:solidFill>
                  <a:srgbClr val="005C68"/>
                </a:solidFill>
                <a:latin typeface="Segoe UI"/>
                <a:cs typeface="Segoe UI"/>
              </a:rPr>
              <a:t>Referral </a:t>
            </a:r>
            <a:r>
              <a:rPr sz="2800" spc="-5" dirty="0">
                <a:solidFill>
                  <a:srgbClr val="005C68"/>
                </a:solidFill>
                <a:latin typeface="Segoe UI"/>
                <a:cs typeface="Segoe UI"/>
              </a:rPr>
              <a:t>and </a:t>
            </a:r>
            <a:r>
              <a:rPr sz="2800" spc="5" dirty="0">
                <a:solidFill>
                  <a:srgbClr val="005C68"/>
                </a:solidFill>
                <a:latin typeface="Segoe UI"/>
                <a:cs typeface="Segoe UI"/>
              </a:rPr>
              <a:t>Advisory</a:t>
            </a:r>
            <a:r>
              <a:rPr sz="2800" spc="15" dirty="0">
                <a:solidFill>
                  <a:srgbClr val="005C68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005C68"/>
                </a:solidFill>
                <a:latin typeface="Segoe UI"/>
                <a:cs typeface="Segoe UI"/>
              </a:rPr>
              <a:t>Service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10845" marR="5080" indent="-283845">
              <a:lnSpc>
                <a:spcPts val="4210"/>
              </a:lnSpc>
              <a:spcBef>
                <a:spcPts val="630"/>
              </a:spcBef>
            </a:pPr>
            <a:r>
              <a:rPr spc="-30" dirty="0"/>
              <a:t>TYPES OF </a:t>
            </a:r>
            <a:r>
              <a:rPr spc="-40" dirty="0"/>
              <a:t>USER </a:t>
            </a:r>
            <a:r>
              <a:rPr spc="-45" dirty="0"/>
              <a:t>SERVICES</a:t>
            </a:r>
            <a:r>
              <a:rPr spc="-340" dirty="0"/>
              <a:t> </a:t>
            </a:r>
            <a:r>
              <a:rPr spc="-25" dirty="0"/>
              <a:t>IN  </a:t>
            </a:r>
            <a:r>
              <a:rPr spc="-75" dirty="0"/>
              <a:t>INFORMATION</a:t>
            </a:r>
            <a:r>
              <a:rPr spc="-12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1808011"/>
            <a:ext cx="7470416" cy="39799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lang="en-US" sz="2800" b="1" spc="-1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endParaRPr lang="en-MY" sz="2800" spc="-1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lang="en-MY" sz="2800" spc="-15" dirty="0">
                <a:solidFill>
                  <a:srgbClr val="FFFFFF"/>
                </a:solidFill>
                <a:latin typeface="Segoe UI"/>
                <a:cs typeface="Segoe UI"/>
              </a:rPr>
              <a:t>Among the names or terms used to describe library user services are: 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endParaRPr lang="en-MY" sz="2800" spc="-15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984250" lvl="1" indent="-514350">
              <a:spcBef>
                <a:spcPts val="95"/>
              </a:spcBef>
              <a:buFont typeface="+mj-lt"/>
              <a:buAutoNum type="arabicPeriod"/>
              <a:tabLst>
                <a:tab pos="379095" algn="l"/>
              </a:tabLst>
            </a:pP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28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lang="en-US" sz="2800" dirty="0">
              <a:latin typeface="Segoe UI"/>
              <a:cs typeface="Segoe UI"/>
            </a:endParaRPr>
          </a:p>
          <a:p>
            <a:pPr marL="984250" lvl="1" indent="-514350">
              <a:spcBef>
                <a:spcPts val="95"/>
              </a:spcBef>
              <a:buFont typeface="+mj-lt"/>
              <a:buAutoNum type="arabicPeriod"/>
              <a:tabLst>
                <a:tab pos="379095" algn="l"/>
              </a:tabLst>
            </a:pP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Learning</a:t>
            </a:r>
            <a:r>
              <a:rPr sz="28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lang="en-US" sz="2800" dirty="0">
              <a:latin typeface="Segoe UI"/>
              <a:cs typeface="Segoe UI"/>
            </a:endParaRPr>
          </a:p>
          <a:p>
            <a:pPr marL="984250" lvl="1" indent="-514350">
              <a:spcBef>
                <a:spcPts val="95"/>
              </a:spcBef>
              <a:buFont typeface="+mj-lt"/>
              <a:buAutoNum type="arabicPeriod"/>
              <a:tabLst>
                <a:tab pos="379095" algn="l"/>
              </a:tabLst>
            </a:pP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Advice</a:t>
            </a:r>
            <a:r>
              <a:rPr sz="2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lang="en-US" sz="2800" dirty="0">
              <a:latin typeface="Segoe UI"/>
              <a:cs typeface="Segoe UI"/>
            </a:endParaRPr>
          </a:p>
          <a:p>
            <a:pPr marL="984250" lvl="1" indent="-514350">
              <a:spcBef>
                <a:spcPts val="95"/>
              </a:spcBef>
              <a:buFont typeface="+mj-lt"/>
              <a:buAutoNum type="arabicPeriod"/>
              <a:tabLst>
                <a:tab pos="379095" algn="l"/>
              </a:tabLst>
            </a:pP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Leisure</a:t>
            </a:r>
            <a:r>
              <a:rPr sz="28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8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10845" marR="5080" indent="-283845">
              <a:lnSpc>
                <a:spcPts val="4210"/>
              </a:lnSpc>
              <a:spcBef>
                <a:spcPts val="630"/>
              </a:spcBef>
            </a:pPr>
            <a:r>
              <a:rPr spc="-30" dirty="0"/>
              <a:t>TYPES OF </a:t>
            </a:r>
            <a:r>
              <a:rPr spc="-40" dirty="0"/>
              <a:t>USER </a:t>
            </a:r>
            <a:r>
              <a:rPr spc="-45" dirty="0"/>
              <a:t>SERVICES</a:t>
            </a:r>
            <a:r>
              <a:rPr spc="-340" dirty="0"/>
              <a:t> </a:t>
            </a:r>
            <a:r>
              <a:rPr spc="-25" dirty="0"/>
              <a:t>IN  </a:t>
            </a:r>
            <a:r>
              <a:rPr spc="-75" dirty="0"/>
              <a:t>INFORMATION</a:t>
            </a:r>
            <a:r>
              <a:rPr spc="-12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2218" y="1625930"/>
            <a:ext cx="7034530" cy="49007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469900" marR="5080">
              <a:lnSpc>
                <a:spcPct val="150000"/>
              </a:lnSpc>
              <a:spcBef>
                <a:spcPts val="610"/>
              </a:spcBef>
            </a:pPr>
            <a:r>
              <a:rPr lang="en-MY" sz="2400" spc="-5" dirty="0">
                <a:solidFill>
                  <a:srgbClr val="FFFFFF"/>
                </a:solidFill>
                <a:latin typeface="Segoe UI"/>
                <a:cs typeface="Segoe UI"/>
              </a:rPr>
              <a:t>Among the names or terms used to describe library user services are: </a:t>
            </a:r>
            <a:endParaRPr lang="en-US" sz="2400" spc="-10" dirty="0">
              <a:latin typeface="Segoe UI"/>
              <a:cs typeface="Segoe UI"/>
            </a:endParaRPr>
          </a:p>
          <a:p>
            <a:pPr marL="469900" marR="5080">
              <a:lnSpc>
                <a:spcPct val="150000"/>
              </a:lnSpc>
              <a:spcBef>
                <a:spcPts val="610"/>
              </a:spcBef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lang="en-US" sz="2400" b="1" dirty="0">
                <a:solidFill>
                  <a:srgbClr val="FFFFFF"/>
                </a:solidFill>
                <a:latin typeface="Segoe UI"/>
                <a:cs typeface="Segoe UI"/>
              </a:rPr>
              <a:t>eference</a:t>
            </a:r>
            <a:r>
              <a:rPr sz="2400" b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lang="en-US" sz="2400" b="1" spc="-5" dirty="0">
                <a:solidFill>
                  <a:srgbClr val="FFFFFF"/>
                </a:solidFill>
                <a:latin typeface="Segoe UI"/>
                <a:cs typeface="Segoe UI"/>
              </a:rPr>
              <a:t>ervices:</a:t>
            </a:r>
            <a:endParaRPr sz="2400" dirty="0">
              <a:latin typeface="Segoe UI"/>
              <a:cs typeface="Segoe UI"/>
            </a:endParaRPr>
          </a:p>
          <a:p>
            <a:pPr marL="1273176" lvl="2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  <a:tabLst>
                <a:tab pos="1330960" algn="l"/>
                <a:tab pos="1331595" algn="l"/>
              </a:tabLst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Reader </a:t>
            </a:r>
            <a:r>
              <a:rPr sz="2000" spc="10" dirty="0">
                <a:solidFill>
                  <a:srgbClr val="FFFFFF"/>
                </a:solidFill>
                <a:latin typeface="Segoe UI"/>
                <a:cs typeface="Segoe UI"/>
              </a:rPr>
              <a:t>Advisory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000" dirty="0">
              <a:latin typeface="Segoe UI"/>
              <a:cs typeface="Segoe UI"/>
            </a:endParaRPr>
          </a:p>
          <a:p>
            <a:pPr marL="1273176" lvl="2" indent="-457200">
              <a:lnSpc>
                <a:spcPct val="100000"/>
              </a:lnSpc>
              <a:spcBef>
                <a:spcPts val="1705"/>
              </a:spcBef>
              <a:buFont typeface="+mj-lt"/>
              <a:buAutoNum type="arabicPeriod"/>
              <a:tabLst>
                <a:tab pos="1330960" algn="l"/>
                <a:tab pos="1331595" algn="l"/>
              </a:tabLst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Packaging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000" dirty="0">
              <a:latin typeface="Segoe UI"/>
              <a:cs typeface="Segoe UI"/>
            </a:endParaRPr>
          </a:p>
          <a:p>
            <a:pPr marL="1273176" lvl="2" indent="-457200">
              <a:lnSpc>
                <a:spcPct val="100000"/>
              </a:lnSpc>
              <a:spcBef>
                <a:spcPts val="1695"/>
              </a:spcBef>
              <a:buFont typeface="+mj-lt"/>
              <a:buAutoNum type="arabicPeriod"/>
              <a:tabLst>
                <a:tab pos="1330960" algn="l"/>
                <a:tab pos="1331595" algn="l"/>
              </a:tabLst>
            </a:pPr>
            <a:r>
              <a:rPr sz="2000" dirty="0">
                <a:solidFill>
                  <a:srgbClr val="FFFFFF"/>
                </a:solidFill>
                <a:latin typeface="Segoe UI"/>
                <a:cs typeface="Segoe UI"/>
              </a:rPr>
              <a:t>Audio </a:t>
            </a: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Visual</a:t>
            </a: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000" dirty="0">
              <a:latin typeface="Segoe UI"/>
              <a:cs typeface="Segoe UI"/>
            </a:endParaRPr>
          </a:p>
          <a:p>
            <a:pPr marL="1273176" lvl="2" indent="-457200">
              <a:lnSpc>
                <a:spcPct val="100000"/>
              </a:lnSpc>
              <a:spcBef>
                <a:spcPts val="1705"/>
              </a:spcBef>
              <a:buFont typeface="+mj-lt"/>
              <a:buAutoNum type="arabicPeriod"/>
              <a:tabLst>
                <a:tab pos="1330960" algn="l"/>
                <a:tab pos="1331595" algn="l"/>
              </a:tabLst>
            </a:pPr>
            <a:r>
              <a:rPr sz="2000" spc="-5" dirty="0">
                <a:solidFill>
                  <a:srgbClr val="FFFFFF"/>
                </a:solidFill>
                <a:latin typeface="Segoe UI"/>
                <a:cs typeface="Segoe UI"/>
              </a:rPr>
              <a:t>Special Collections</a:t>
            </a:r>
            <a:endParaRPr sz="2000" dirty="0">
              <a:latin typeface="Segoe UI"/>
              <a:cs typeface="Segoe UI"/>
            </a:endParaRPr>
          </a:p>
          <a:p>
            <a:pPr marL="1273176" lvl="2" indent="-457200">
              <a:lnSpc>
                <a:spcPct val="100000"/>
              </a:lnSpc>
              <a:spcBef>
                <a:spcPts val="1705"/>
              </a:spcBef>
              <a:buFont typeface="+mj-lt"/>
              <a:buAutoNum type="arabicPeriod"/>
              <a:tabLst>
                <a:tab pos="1330960" algn="l"/>
                <a:tab pos="1331595" algn="l"/>
              </a:tabLst>
            </a:pPr>
            <a:r>
              <a:rPr sz="2000" spc="-10" dirty="0">
                <a:solidFill>
                  <a:srgbClr val="FFFFFF"/>
                </a:solidFill>
                <a:latin typeface="Segoe UI"/>
                <a:cs typeface="Segoe UI"/>
              </a:rPr>
              <a:t>Reference Research</a:t>
            </a:r>
            <a:r>
              <a:rPr sz="2000" spc="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10845" marR="5080" indent="-283845">
              <a:lnSpc>
                <a:spcPts val="4210"/>
              </a:lnSpc>
              <a:spcBef>
                <a:spcPts val="630"/>
              </a:spcBef>
            </a:pPr>
            <a:r>
              <a:rPr spc="-30" dirty="0"/>
              <a:t>TYPES OF </a:t>
            </a:r>
            <a:r>
              <a:rPr spc="-40" dirty="0"/>
              <a:t>USER </a:t>
            </a:r>
            <a:r>
              <a:rPr spc="-45" dirty="0"/>
              <a:t>SERVICES</a:t>
            </a:r>
            <a:r>
              <a:rPr spc="-340" dirty="0"/>
              <a:t> </a:t>
            </a:r>
            <a:r>
              <a:rPr spc="-25" dirty="0"/>
              <a:t>IN  </a:t>
            </a:r>
            <a:r>
              <a:rPr spc="-75" dirty="0"/>
              <a:t>INFORMATION</a:t>
            </a:r>
            <a:r>
              <a:rPr spc="-12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6089" y="1804542"/>
            <a:ext cx="7034530" cy="4292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846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469265" marR="5080">
              <a:lnSpc>
                <a:spcPct val="150100"/>
              </a:lnSpc>
              <a:spcBef>
                <a:spcPts val="600"/>
              </a:spcBef>
            </a:pPr>
            <a:r>
              <a:rPr lang="en-MY" sz="2400" spc="-5" dirty="0">
                <a:solidFill>
                  <a:srgbClr val="FFFFFF"/>
                </a:solidFill>
                <a:latin typeface="Segoe UI"/>
                <a:cs typeface="Segoe UI"/>
              </a:rPr>
              <a:t>Among the names or terms used to describe library user services are: (continued)</a:t>
            </a:r>
          </a:p>
          <a:p>
            <a:pPr marL="1272540" lvl="2" indent="-457200">
              <a:spcBef>
                <a:spcPts val="1035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Circulation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Services;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Loan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24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Reservation</a:t>
            </a:r>
            <a:endParaRPr sz="2400" dirty="0">
              <a:latin typeface="Segoe UI"/>
              <a:cs typeface="Segoe UI"/>
            </a:endParaRPr>
          </a:p>
          <a:p>
            <a:pPr marL="1272540" lvl="2" indent="-457200">
              <a:spcBef>
                <a:spcPts val="500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Documentation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272540" lvl="2" indent="-457200">
              <a:spcBef>
                <a:spcPts val="495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Digital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 Service</a:t>
            </a:r>
            <a:endParaRPr sz="2400" dirty="0">
              <a:latin typeface="Segoe UI"/>
              <a:cs typeface="Segoe UI"/>
            </a:endParaRPr>
          </a:p>
          <a:p>
            <a:pPr marL="1272540" lvl="2" indent="-457200">
              <a:spcBef>
                <a:spcPts val="505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Membership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Registration</a:t>
            </a:r>
            <a:endParaRPr sz="2400" dirty="0">
              <a:latin typeface="Segoe UI"/>
              <a:cs typeface="Segoe UI"/>
            </a:endParaRPr>
          </a:p>
          <a:p>
            <a:pPr marL="1272540" lvl="2" indent="-457200">
              <a:spcBef>
                <a:spcPts val="505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Carrel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Room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272540" lvl="2" indent="-457200">
              <a:spcBef>
                <a:spcPts val="490"/>
              </a:spcBef>
              <a:buFont typeface="+mj-lt"/>
              <a:buAutoNum type="arabicPeriod"/>
              <a:tabLst>
                <a:tab pos="873125" algn="l"/>
                <a:tab pos="874394" algn="l"/>
              </a:tabLst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Photocopy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(Reprographic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Service)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10845" marR="5080" indent="-283845">
              <a:lnSpc>
                <a:spcPts val="4210"/>
              </a:lnSpc>
              <a:spcBef>
                <a:spcPts val="630"/>
              </a:spcBef>
            </a:pPr>
            <a:r>
              <a:rPr spc="-30" dirty="0"/>
              <a:t>TYPES OF </a:t>
            </a:r>
            <a:r>
              <a:rPr spc="-40" dirty="0"/>
              <a:t>USER </a:t>
            </a:r>
            <a:r>
              <a:rPr spc="-45" dirty="0"/>
              <a:t>SERVICES</a:t>
            </a:r>
            <a:r>
              <a:rPr spc="-340" dirty="0"/>
              <a:t> </a:t>
            </a:r>
            <a:r>
              <a:rPr spc="-25" dirty="0"/>
              <a:t>IN  </a:t>
            </a:r>
            <a:r>
              <a:rPr spc="-75" dirty="0"/>
              <a:t>INFORMATION</a:t>
            </a:r>
            <a:r>
              <a:rPr spc="-120" dirty="0"/>
              <a:t> </a:t>
            </a:r>
            <a:r>
              <a:rPr spc="-50" dirty="0"/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2218" y="2058669"/>
            <a:ext cx="7035800" cy="32361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095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469900">
              <a:lnSpc>
                <a:spcPct val="100000"/>
              </a:lnSpc>
              <a:spcBef>
                <a:spcPts val="2045"/>
              </a:spcBef>
            </a:pPr>
            <a:r>
              <a:rPr lang="en-MY" sz="2400" spc="-5" dirty="0">
                <a:solidFill>
                  <a:srgbClr val="FFFFFF"/>
                </a:solidFill>
                <a:latin typeface="Segoe UI"/>
                <a:cs typeface="Segoe UI"/>
              </a:rPr>
              <a:t>Among the names or terms used to describe library user services are: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(continued)</a:t>
            </a:r>
            <a:endParaRPr sz="2400" dirty="0">
              <a:latin typeface="Segoe UI"/>
              <a:cs typeface="Segoe UI"/>
            </a:endParaRPr>
          </a:p>
          <a:p>
            <a:pPr marL="1730376" lvl="3" indent="-457200">
              <a:spcBef>
                <a:spcPts val="1035"/>
              </a:spcBef>
              <a:buFont typeface="+mj-lt"/>
              <a:buAutoNum type="arabicPeriod"/>
              <a:tabLst>
                <a:tab pos="873760" algn="l"/>
                <a:tab pos="874394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Information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Literacy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Movement</a:t>
            </a:r>
            <a:endParaRPr sz="2400" dirty="0">
              <a:latin typeface="Segoe UI"/>
              <a:cs typeface="Segoe UI"/>
            </a:endParaRPr>
          </a:p>
          <a:p>
            <a:pPr marL="1730376" lvl="3" indent="-457200">
              <a:spcBef>
                <a:spcPts val="500"/>
              </a:spcBef>
              <a:buFont typeface="+mj-lt"/>
              <a:buAutoNum type="arabicPeriod"/>
              <a:tabLst>
                <a:tab pos="873760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User Education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Session</a:t>
            </a:r>
            <a:endParaRPr sz="2400" dirty="0">
              <a:latin typeface="Segoe UI"/>
              <a:cs typeface="Segoe UI"/>
            </a:endParaRPr>
          </a:p>
          <a:p>
            <a:pPr marL="1730376" lvl="3" indent="-457200">
              <a:spcBef>
                <a:spcPts val="495"/>
              </a:spcBef>
              <a:buFont typeface="+mj-lt"/>
              <a:buAutoNum type="arabicPeriod"/>
              <a:tabLst>
                <a:tab pos="873760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Community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2400" dirty="0">
              <a:latin typeface="Segoe UI"/>
              <a:cs typeface="Segoe UI"/>
            </a:endParaRPr>
          </a:p>
          <a:p>
            <a:pPr marL="1730376" lvl="3" indent="-457200">
              <a:spcBef>
                <a:spcPts val="505"/>
              </a:spcBef>
              <a:buFont typeface="+mj-lt"/>
              <a:buAutoNum type="arabicPeriod"/>
              <a:tabLst>
                <a:tab pos="873760" algn="l"/>
                <a:tab pos="874394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Online Membership</a:t>
            </a:r>
            <a:r>
              <a:rPr sz="24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Application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9C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367" y="1676552"/>
            <a:ext cx="4834890" cy="392430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  <a:buClr>
                <a:srgbClr val="254652"/>
              </a:buClr>
              <a:tabLst>
                <a:tab pos="469265" algn="l"/>
                <a:tab pos="469900" algn="l"/>
              </a:tabLst>
            </a:pPr>
            <a:r>
              <a:rPr sz="2800" b="1" spc="-10" dirty="0">
                <a:solidFill>
                  <a:srgbClr val="254652"/>
                </a:solidFill>
                <a:latin typeface="Segoe UI"/>
                <a:cs typeface="Segoe UI"/>
              </a:rPr>
              <a:t>MUSEUM</a:t>
            </a:r>
            <a:endParaRPr sz="2800" dirty="0">
              <a:latin typeface="Segoe UI"/>
              <a:cs typeface="Segoe UI"/>
            </a:endParaRPr>
          </a:p>
          <a:p>
            <a:pPr marL="1094740" lvl="1" indent="-515620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1094105" algn="l"/>
                <a:tab pos="1095375" algn="l"/>
              </a:tabLst>
            </a:pPr>
            <a:r>
              <a:rPr sz="2800" spc="-5" dirty="0">
                <a:solidFill>
                  <a:srgbClr val="254652"/>
                </a:solidFill>
                <a:latin typeface="Segoe UI"/>
                <a:cs typeface="Segoe UI"/>
              </a:rPr>
              <a:t>Exhibition</a:t>
            </a:r>
            <a:endParaRPr sz="2800" dirty="0">
              <a:latin typeface="Segoe UI"/>
              <a:cs typeface="Segoe UI"/>
            </a:endParaRPr>
          </a:p>
          <a:p>
            <a:pPr marL="1094740" lvl="1" indent="-51562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1094105" algn="l"/>
                <a:tab pos="1095375" algn="l"/>
              </a:tabLst>
            </a:pPr>
            <a:r>
              <a:rPr sz="2800" spc="-20" dirty="0">
                <a:solidFill>
                  <a:srgbClr val="254652"/>
                </a:solidFill>
                <a:latin typeface="Segoe UI"/>
                <a:cs typeface="Segoe UI"/>
              </a:rPr>
              <a:t>Research </a:t>
            </a:r>
            <a:r>
              <a:rPr sz="2800" spc="-5" dirty="0">
                <a:solidFill>
                  <a:srgbClr val="254652"/>
                </a:solidFill>
                <a:latin typeface="Segoe UI"/>
                <a:cs typeface="Segoe UI"/>
              </a:rPr>
              <a:t>and</a:t>
            </a:r>
            <a:r>
              <a:rPr sz="2800" spc="-1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254652"/>
                </a:solidFill>
                <a:latin typeface="Segoe UI"/>
                <a:cs typeface="Segoe UI"/>
              </a:rPr>
              <a:t>Education</a:t>
            </a:r>
            <a:endParaRPr sz="2800" dirty="0">
              <a:latin typeface="Segoe UI"/>
              <a:cs typeface="Segoe UI"/>
            </a:endParaRPr>
          </a:p>
          <a:p>
            <a:pPr marL="1094740" lvl="1" indent="-515620">
              <a:lnSpc>
                <a:spcPct val="100000"/>
              </a:lnSpc>
              <a:spcBef>
                <a:spcPts val="1670"/>
              </a:spcBef>
              <a:buAutoNum type="arabicPeriod"/>
              <a:tabLst>
                <a:tab pos="1094105" algn="l"/>
                <a:tab pos="1095375" algn="l"/>
              </a:tabLst>
            </a:pPr>
            <a:r>
              <a:rPr sz="2800" spc="5" dirty="0">
                <a:solidFill>
                  <a:srgbClr val="254652"/>
                </a:solidFill>
                <a:latin typeface="Segoe UI"/>
                <a:cs typeface="Segoe UI"/>
              </a:rPr>
              <a:t>Advisory</a:t>
            </a:r>
            <a:r>
              <a:rPr sz="2800" spc="-20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254652"/>
                </a:solidFill>
                <a:latin typeface="Segoe UI"/>
                <a:cs typeface="Segoe UI"/>
              </a:rPr>
              <a:t>Service</a:t>
            </a:r>
            <a:endParaRPr sz="2800" dirty="0">
              <a:latin typeface="Segoe UI"/>
              <a:cs typeface="Segoe UI"/>
            </a:endParaRPr>
          </a:p>
          <a:p>
            <a:pPr marL="1094740" lvl="1" indent="-515620">
              <a:lnSpc>
                <a:spcPct val="100000"/>
              </a:lnSpc>
              <a:spcBef>
                <a:spcPts val="1664"/>
              </a:spcBef>
              <a:buAutoNum type="arabicPeriod"/>
              <a:tabLst>
                <a:tab pos="1094105" algn="l"/>
                <a:tab pos="1095375" algn="l"/>
              </a:tabLst>
            </a:pPr>
            <a:r>
              <a:rPr sz="2800" spc="-5" dirty="0">
                <a:solidFill>
                  <a:srgbClr val="254652"/>
                </a:solidFill>
                <a:latin typeface="Segoe UI"/>
                <a:cs typeface="Segoe UI"/>
              </a:rPr>
              <a:t>Guided </a:t>
            </a:r>
            <a:r>
              <a:rPr sz="2800" spc="-60" dirty="0">
                <a:solidFill>
                  <a:srgbClr val="254652"/>
                </a:solidFill>
                <a:latin typeface="Segoe UI"/>
                <a:cs typeface="Segoe UI"/>
              </a:rPr>
              <a:t>Tours</a:t>
            </a:r>
            <a:endParaRPr sz="2800" dirty="0">
              <a:latin typeface="Segoe UI"/>
              <a:cs typeface="Segoe UI"/>
            </a:endParaRPr>
          </a:p>
          <a:p>
            <a:pPr marL="1094740" lvl="1" indent="-515620">
              <a:lnSpc>
                <a:spcPct val="100000"/>
              </a:lnSpc>
              <a:spcBef>
                <a:spcPts val="1685"/>
              </a:spcBef>
              <a:buAutoNum type="arabicPeriod"/>
              <a:tabLst>
                <a:tab pos="1094105" algn="l"/>
                <a:tab pos="1095375" algn="l"/>
              </a:tabLst>
            </a:pPr>
            <a:r>
              <a:rPr sz="2800" spc="-10" dirty="0">
                <a:solidFill>
                  <a:srgbClr val="254652"/>
                </a:solidFill>
                <a:latin typeface="Segoe UI"/>
                <a:cs typeface="Segoe UI"/>
              </a:rPr>
              <a:t>Outreach</a:t>
            </a:r>
            <a:r>
              <a:rPr sz="2800" spc="-15" dirty="0">
                <a:solidFill>
                  <a:srgbClr val="254652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254652"/>
                </a:solidFill>
                <a:latin typeface="Segoe UI"/>
                <a:cs typeface="Segoe UI"/>
              </a:rPr>
              <a:t>programs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8255" y="210134"/>
            <a:ext cx="678815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15595" marR="5080" indent="-303530">
              <a:lnSpc>
                <a:spcPts val="4320"/>
              </a:lnSpc>
              <a:spcBef>
                <a:spcPts val="640"/>
              </a:spcBef>
            </a:pPr>
            <a:r>
              <a:rPr sz="4000" spc="10" dirty="0">
                <a:solidFill>
                  <a:srgbClr val="254652"/>
                </a:solidFill>
              </a:rPr>
              <a:t>TYPES </a:t>
            </a:r>
            <a:r>
              <a:rPr sz="4000" spc="-5" dirty="0">
                <a:solidFill>
                  <a:srgbClr val="254652"/>
                </a:solidFill>
              </a:rPr>
              <a:t>OF USER SERVICES</a:t>
            </a:r>
            <a:r>
              <a:rPr sz="4000" spc="-75" dirty="0">
                <a:solidFill>
                  <a:srgbClr val="254652"/>
                </a:solidFill>
              </a:rPr>
              <a:t> </a:t>
            </a:r>
            <a:r>
              <a:rPr sz="4000" spc="-5" dirty="0">
                <a:solidFill>
                  <a:srgbClr val="254652"/>
                </a:solidFill>
              </a:rPr>
              <a:t>IN  </a:t>
            </a:r>
            <a:r>
              <a:rPr sz="4000" spc="-30" dirty="0">
                <a:solidFill>
                  <a:srgbClr val="254652"/>
                </a:solidFill>
              </a:rPr>
              <a:t>INFORMATION</a:t>
            </a:r>
            <a:r>
              <a:rPr sz="4000" dirty="0">
                <a:solidFill>
                  <a:srgbClr val="254652"/>
                </a:solidFill>
              </a:rPr>
              <a:t> </a:t>
            </a:r>
            <a:r>
              <a:rPr sz="4000" spc="-10" dirty="0">
                <a:solidFill>
                  <a:srgbClr val="254652"/>
                </a:solidFill>
              </a:rPr>
              <a:t>AGENCIES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28" y="6759"/>
            <a:ext cx="3799840" cy="6847840"/>
          </a:xfrm>
          <a:custGeom>
            <a:avLst/>
            <a:gdLst/>
            <a:ahLst/>
            <a:cxnLst/>
            <a:rect l="l" t="t" r="r" b="b"/>
            <a:pathLst>
              <a:path w="3799840" h="6847840">
                <a:moveTo>
                  <a:pt x="3799362" y="0"/>
                </a:moveTo>
                <a:lnTo>
                  <a:pt x="0" y="0"/>
                </a:lnTo>
                <a:lnTo>
                  <a:pt x="0" y="6847767"/>
                </a:lnTo>
                <a:lnTo>
                  <a:pt x="3742372" y="6847767"/>
                </a:lnTo>
                <a:lnTo>
                  <a:pt x="3748896" y="6700411"/>
                </a:lnTo>
                <a:lnTo>
                  <a:pt x="3763100" y="6366293"/>
                </a:lnTo>
                <a:lnTo>
                  <a:pt x="3776933" y="6007344"/>
                </a:lnTo>
                <a:lnTo>
                  <a:pt x="3782344" y="5785491"/>
                </a:lnTo>
                <a:lnTo>
                  <a:pt x="3776368" y="5378568"/>
                </a:lnTo>
                <a:lnTo>
                  <a:pt x="3771147" y="5007976"/>
                </a:lnTo>
                <a:lnTo>
                  <a:pt x="3766231" y="4645061"/>
                </a:lnTo>
                <a:lnTo>
                  <a:pt x="3762633" y="4369432"/>
                </a:lnTo>
                <a:lnTo>
                  <a:pt x="3759043" y="4084154"/>
                </a:lnTo>
                <a:lnTo>
                  <a:pt x="3756224" y="3851370"/>
                </a:lnTo>
                <a:lnTo>
                  <a:pt x="3753492" y="3616500"/>
                </a:lnTo>
                <a:lnTo>
                  <a:pt x="3750882" y="3381361"/>
                </a:lnTo>
                <a:lnTo>
                  <a:pt x="3749027" y="3205924"/>
                </a:lnTo>
                <a:lnTo>
                  <a:pt x="3747276" y="3032124"/>
                </a:lnTo>
                <a:lnTo>
                  <a:pt x="3745645" y="2860728"/>
                </a:lnTo>
                <a:lnTo>
                  <a:pt x="3744149" y="2692504"/>
                </a:lnTo>
                <a:lnTo>
                  <a:pt x="3743234" y="2582494"/>
                </a:lnTo>
                <a:lnTo>
                  <a:pt x="3742390" y="2474461"/>
                </a:lnTo>
                <a:lnTo>
                  <a:pt x="3741622" y="2368633"/>
                </a:lnTo>
                <a:lnTo>
                  <a:pt x="3740934" y="2265236"/>
                </a:lnTo>
                <a:lnTo>
                  <a:pt x="3740331" y="2164498"/>
                </a:lnTo>
                <a:lnTo>
                  <a:pt x="3739817" y="2066646"/>
                </a:lnTo>
                <a:lnTo>
                  <a:pt x="3739397" y="1971907"/>
                </a:lnTo>
                <a:lnTo>
                  <a:pt x="3739075" y="1880507"/>
                </a:lnTo>
                <a:lnTo>
                  <a:pt x="3738856" y="1792675"/>
                </a:lnTo>
                <a:lnTo>
                  <a:pt x="3738731" y="1668113"/>
                </a:lnTo>
                <a:lnTo>
                  <a:pt x="3748204" y="1214074"/>
                </a:lnTo>
                <a:lnTo>
                  <a:pt x="3769046" y="662149"/>
                </a:lnTo>
                <a:lnTo>
                  <a:pt x="3789888" y="196177"/>
                </a:lnTo>
                <a:lnTo>
                  <a:pt x="3799362" y="0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599" y="6743"/>
            <a:ext cx="1730375" cy="1442085"/>
          </a:xfrm>
          <a:custGeom>
            <a:avLst/>
            <a:gdLst/>
            <a:ahLst/>
            <a:cxnLst/>
            <a:rect l="l" t="t" r="r" b="b"/>
            <a:pathLst>
              <a:path w="1730375" h="1442085">
                <a:moveTo>
                  <a:pt x="229544" y="0"/>
                </a:moveTo>
                <a:lnTo>
                  <a:pt x="0" y="0"/>
                </a:lnTo>
                <a:lnTo>
                  <a:pt x="644150" y="1386910"/>
                </a:lnTo>
                <a:lnTo>
                  <a:pt x="658974" y="1409636"/>
                </a:lnTo>
                <a:lnTo>
                  <a:pt x="679155" y="1426945"/>
                </a:lnTo>
                <a:lnTo>
                  <a:pt x="703361" y="1437970"/>
                </a:lnTo>
                <a:lnTo>
                  <a:pt x="730190" y="1441835"/>
                </a:lnTo>
                <a:lnTo>
                  <a:pt x="995512" y="1441835"/>
                </a:lnTo>
                <a:lnTo>
                  <a:pt x="1046480" y="1426945"/>
                </a:lnTo>
                <a:lnTo>
                  <a:pt x="1081551" y="1387069"/>
                </a:lnTo>
                <a:lnTo>
                  <a:pt x="1193556" y="1147476"/>
                </a:lnTo>
                <a:lnTo>
                  <a:pt x="809026" y="1147476"/>
                </a:lnTo>
                <a:lnTo>
                  <a:pt x="787513" y="1144368"/>
                </a:lnTo>
                <a:lnTo>
                  <a:pt x="768114" y="1135508"/>
                </a:lnTo>
                <a:lnTo>
                  <a:pt x="751936" y="1121596"/>
                </a:lnTo>
                <a:lnTo>
                  <a:pt x="740084" y="1103330"/>
                </a:lnTo>
                <a:lnTo>
                  <a:pt x="229544" y="0"/>
                </a:lnTo>
                <a:close/>
              </a:path>
              <a:path w="1730375" h="1442085">
                <a:moveTo>
                  <a:pt x="1729976" y="0"/>
                </a:moveTo>
                <a:lnTo>
                  <a:pt x="1502885" y="0"/>
                </a:lnTo>
                <a:lnTo>
                  <a:pt x="985617" y="1103726"/>
                </a:lnTo>
                <a:lnTo>
                  <a:pt x="973735" y="1121830"/>
                </a:lnTo>
                <a:lnTo>
                  <a:pt x="957577" y="1135617"/>
                </a:lnTo>
                <a:lnTo>
                  <a:pt x="938244" y="1144396"/>
                </a:lnTo>
                <a:lnTo>
                  <a:pt x="916833" y="1147476"/>
                </a:lnTo>
                <a:lnTo>
                  <a:pt x="1193556" y="1147476"/>
                </a:lnTo>
                <a:lnTo>
                  <a:pt x="1729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5144" y="6743"/>
            <a:ext cx="1273810" cy="1148080"/>
          </a:xfrm>
          <a:custGeom>
            <a:avLst/>
            <a:gdLst/>
            <a:ahLst/>
            <a:cxnLst/>
            <a:rect l="l" t="t" r="r" b="b"/>
            <a:pathLst>
              <a:path w="1273810" h="1148080">
                <a:moveTo>
                  <a:pt x="1273340" y="0"/>
                </a:moveTo>
                <a:lnTo>
                  <a:pt x="0" y="0"/>
                </a:lnTo>
                <a:lnTo>
                  <a:pt x="510539" y="1103489"/>
                </a:lnTo>
                <a:lnTo>
                  <a:pt x="522391" y="1121663"/>
                </a:lnTo>
                <a:lnTo>
                  <a:pt x="538569" y="1135528"/>
                </a:lnTo>
                <a:lnTo>
                  <a:pt x="557968" y="1144370"/>
                </a:lnTo>
                <a:lnTo>
                  <a:pt x="579481" y="1147476"/>
                </a:lnTo>
                <a:lnTo>
                  <a:pt x="687288" y="1147476"/>
                </a:lnTo>
                <a:lnTo>
                  <a:pt x="728033" y="1135617"/>
                </a:lnTo>
                <a:lnTo>
                  <a:pt x="756073" y="1103726"/>
                </a:lnTo>
                <a:lnTo>
                  <a:pt x="127334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" y="6743"/>
            <a:ext cx="883919" cy="1442085"/>
          </a:xfrm>
          <a:custGeom>
            <a:avLst/>
            <a:gdLst/>
            <a:ahLst/>
            <a:cxnLst/>
            <a:rect l="l" t="t" r="r" b="b"/>
            <a:pathLst>
              <a:path w="883919" h="1442085">
                <a:moveTo>
                  <a:pt x="883905" y="0"/>
                </a:moveTo>
                <a:lnTo>
                  <a:pt x="656735" y="0"/>
                </a:lnTo>
                <a:lnTo>
                  <a:pt x="139468" y="1103726"/>
                </a:lnTo>
                <a:lnTo>
                  <a:pt x="127585" y="1121830"/>
                </a:lnTo>
                <a:lnTo>
                  <a:pt x="111428" y="1135617"/>
                </a:lnTo>
                <a:lnTo>
                  <a:pt x="92094" y="1144396"/>
                </a:lnTo>
                <a:lnTo>
                  <a:pt x="70683" y="1147476"/>
                </a:lnTo>
                <a:lnTo>
                  <a:pt x="0" y="1147476"/>
                </a:lnTo>
                <a:lnTo>
                  <a:pt x="0" y="1441835"/>
                </a:lnTo>
                <a:lnTo>
                  <a:pt x="149441" y="1441835"/>
                </a:lnTo>
                <a:lnTo>
                  <a:pt x="176241" y="1437981"/>
                </a:lnTo>
                <a:lnTo>
                  <a:pt x="200406" y="1426994"/>
                </a:lnTo>
                <a:lnTo>
                  <a:pt x="220579" y="1409736"/>
                </a:lnTo>
                <a:lnTo>
                  <a:pt x="235402" y="1387069"/>
                </a:lnTo>
                <a:lnTo>
                  <a:pt x="883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" y="6743"/>
            <a:ext cx="657225" cy="1148080"/>
          </a:xfrm>
          <a:custGeom>
            <a:avLst/>
            <a:gdLst/>
            <a:ahLst/>
            <a:cxnLst/>
            <a:rect l="l" t="t" r="r" b="b"/>
            <a:pathLst>
              <a:path w="657225" h="1148080">
                <a:moveTo>
                  <a:pt x="656735" y="0"/>
                </a:moveTo>
                <a:lnTo>
                  <a:pt x="0" y="0"/>
                </a:lnTo>
                <a:lnTo>
                  <a:pt x="0" y="1147476"/>
                </a:lnTo>
                <a:lnTo>
                  <a:pt x="70683" y="1147476"/>
                </a:lnTo>
                <a:lnTo>
                  <a:pt x="92106" y="1144396"/>
                </a:lnTo>
                <a:lnTo>
                  <a:pt x="111457" y="1135617"/>
                </a:lnTo>
                <a:lnTo>
                  <a:pt x="127618" y="1121830"/>
                </a:lnTo>
                <a:lnTo>
                  <a:pt x="139468" y="1103726"/>
                </a:lnTo>
                <a:lnTo>
                  <a:pt x="656735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8359" y="1759898"/>
            <a:ext cx="1925320" cy="3342004"/>
          </a:xfrm>
          <a:custGeom>
            <a:avLst/>
            <a:gdLst/>
            <a:ahLst/>
            <a:cxnLst/>
            <a:rect l="l" t="t" r="r" b="b"/>
            <a:pathLst>
              <a:path w="1925320" h="3342004">
                <a:moveTo>
                  <a:pt x="1092831" y="0"/>
                </a:moveTo>
                <a:lnTo>
                  <a:pt x="827429" y="0"/>
                </a:lnTo>
                <a:lnTo>
                  <a:pt x="800584" y="3867"/>
                </a:lnTo>
                <a:lnTo>
                  <a:pt x="756214" y="32199"/>
                </a:lnTo>
                <a:lnTo>
                  <a:pt x="8904" y="1629277"/>
                </a:lnTo>
                <a:lnTo>
                  <a:pt x="0" y="1669420"/>
                </a:lnTo>
                <a:lnTo>
                  <a:pt x="2226" y="1689841"/>
                </a:lnTo>
                <a:lnTo>
                  <a:pt x="741390" y="3286611"/>
                </a:lnTo>
                <a:lnTo>
                  <a:pt x="776395" y="3326685"/>
                </a:lnTo>
                <a:lnTo>
                  <a:pt x="827429" y="3341615"/>
                </a:lnTo>
                <a:lnTo>
                  <a:pt x="1092752" y="3341615"/>
                </a:lnTo>
                <a:lnTo>
                  <a:pt x="1143697" y="3326744"/>
                </a:lnTo>
                <a:lnTo>
                  <a:pt x="1178791" y="3286849"/>
                </a:lnTo>
                <a:lnTo>
                  <a:pt x="1290790" y="3047256"/>
                </a:lnTo>
                <a:lnTo>
                  <a:pt x="906266" y="3047256"/>
                </a:lnTo>
                <a:lnTo>
                  <a:pt x="884753" y="3044148"/>
                </a:lnTo>
                <a:lnTo>
                  <a:pt x="849176" y="3021376"/>
                </a:lnTo>
                <a:lnTo>
                  <a:pt x="235045" y="1701400"/>
                </a:lnTo>
                <a:lnTo>
                  <a:pt x="227982" y="1669341"/>
                </a:lnTo>
                <a:lnTo>
                  <a:pt x="229747" y="1653062"/>
                </a:lnTo>
                <a:lnTo>
                  <a:pt x="837324" y="338346"/>
                </a:lnTo>
                <a:lnTo>
                  <a:pt x="865354" y="306306"/>
                </a:lnTo>
                <a:lnTo>
                  <a:pt x="906266" y="294358"/>
                </a:lnTo>
                <a:lnTo>
                  <a:pt x="1291030" y="294358"/>
                </a:lnTo>
                <a:lnTo>
                  <a:pt x="1178791" y="54687"/>
                </a:lnTo>
                <a:lnTo>
                  <a:pt x="1163913" y="32065"/>
                </a:lnTo>
                <a:lnTo>
                  <a:pt x="1143707" y="14830"/>
                </a:lnTo>
                <a:lnTo>
                  <a:pt x="1119552" y="3852"/>
                </a:lnTo>
                <a:lnTo>
                  <a:pt x="1092831" y="0"/>
                </a:lnTo>
                <a:close/>
              </a:path>
              <a:path w="1925320" h="3342004">
                <a:moveTo>
                  <a:pt x="1291030" y="294358"/>
                </a:moveTo>
                <a:lnTo>
                  <a:pt x="1014152" y="294358"/>
                </a:lnTo>
                <a:lnTo>
                  <a:pt x="1035563" y="297438"/>
                </a:lnTo>
                <a:lnTo>
                  <a:pt x="1054896" y="306217"/>
                </a:lnTo>
                <a:lnTo>
                  <a:pt x="1082937" y="338108"/>
                </a:lnTo>
                <a:lnTo>
                  <a:pt x="1692972" y="1637044"/>
                </a:lnTo>
                <a:lnTo>
                  <a:pt x="1700151" y="1669341"/>
                </a:lnTo>
                <a:lnTo>
                  <a:pt x="1698359" y="1685861"/>
                </a:lnTo>
                <a:lnTo>
                  <a:pt x="1082857" y="3003506"/>
                </a:lnTo>
                <a:lnTo>
                  <a:pt x="1054817" y="3035397"/>
                </a:lnTo>
                <a:lnTo>
                  <a:pt x="1014073" y="3047256"/>
                </a:lnTo>
                <a:lnTo>
                  <a:pt x="1290790" y="3047256"/>
                </a:lnTo>
                <a:lnTo>
                  <a:pt x="1916026" y="1709722"/>
                </a:lnTo>
                <a:lnTo>
                  <a:pt x="1922794" y="1689903"/>
                </a:lnTo>
                <a:lnTo>
                  <a:pt x="1925049" y="1669341"/>
                </a:lnTo>
                <a:lnTo>
                  <a:pt x="1922794" y="1648779"/>
                </a:lnTo>
                <a:lnTo>
                  <a:pt x="1916026" y="1628960"/>
                </a:lnTo>
                <a:lnTo>
                  <a:pt x="1291030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6342" y="2054178"/>
            <a:ext cx="1472565" cy="2753360"/>
          </a:xfrm>
          <a:custGeom>
            <a:avLst/>
            <a:gdLst/>
            <a:ahLst/>
            <a:cxnLst/>
            <a:rect l="l" t="t" r="r" b="b"/>
            <a:pathLst>
              <a:path w="1472564" h="2753360">
                <a:moveTo>
                  <a:pt x="786170" y="0"/>
                </a:moveTo>
                <a:lnTo>
                  <a:pt x="678284" y="0"/>
                </a:lnTo>
                <a:lnTo>
                  <a:pt x="656814" y="3105"/>
                </a:lnTo>
                <a:lnTo>
                  <a:pt x="621238" y="25812"/>
                </a:lnTo>
                <a:lnTo>
                  <a:pt x="7063" y="1343002"/>
                </a:lnTo>
                <a:lnTo>
                  <a:pt x="0" y="1374992"/>
                </a:lnTo>
                <a:lnTo>
                  <a:pt x="1765" y="1391284"/>
                </a:lnTo>
                <a:lnTo>
                  <a:pt x="609341" y="2708751"/>
                </a:lnTo>
                <a:lnTo>
                  <a:pt x="637371" y="2740959"/>
                </a:lnTo>
                <a:lnTo>
                  <a:pt x="678284" y="2752897"/>
                </a:lnTo>
                <a:lnTo>
                  <a:pt x="786091" y="2752897"/>
                </a:lnTo>
                <a:lnTo>
                  <a:pt x="826835" y="2741038"/>
                </a:lnTo>
                <a:lnTo>
                  <a:pt x="854875" y="2709148"/>
                </a:lnTo>
                <a:lnTo>
                  <a:pt x="1464989" y="1407358"/>
                </a:lnTo>
                <a:lnTo>
                  <a:pt x="1472171" y="1374982"/>
                </a:lnTo>
                <a:lnTo>
                  <a:pt x="1470377" y="1358530"/>
                </a:lnTo>
                <a:lnTo>
                  <a:pt x="854954" y="43749"/>
                </a:lnTo>
                <a:lnTo>
                  <a:pt x="826914" y="11829"/>
                </a:lnTo>
                <a:lnTo>
                  <a:pt x="786170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" y="1759898"/>
            <a:ext cx="981710" cy="3342004"/>
          </a:xfrm>
          <a:custGeom>
            <a:avLst/>
            <a:gdLst/>
            <a:ahLst/>
            <a:cxnLst/>
            <a:rect l="l" t="t" r="r" b="b"/>
            <a:pathLst>
              <a:path w="981710" h="3342004">
                <a:moveTo>
                  <a:pt x="149520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27664" y="320004"/>
                </a:lnTo>
                <a:lnTo>
                  <a:pt x="749582" y="1637044"/>
                </a:lnTo>
                <a:lnTo>
                  <a:pt x="756765" y="1669381"/>
                </a:lnTo>
                <a:lnTo>
                  <a:pt x="754969" y="1685861"/>
                </a:lnTo>
                <a:lnTo>
                  <a:pt x="139468" y="3003427"/>
                </a:lnTo>
                <a:lnTo>
                  <a:pt x="111428" y="3035318"/>
                </a:lnTo>
                <a:lnTo>
                  <a:pt x="70683" y="3047177"/>
                </a:lnTo>
                <a:lnTo>
                  <a:pt x="0" y="3047177"/>
                </a:lnTo>
                <a:lnTo>
                  <a:pt x="0" y="3341536"/>
                </a:lnTo>
                <a:lnTo>
                  <a:pt x="149441" y="3341536"/>
                </a:lnTo>
                <a:lnTo>
                  <a:pt x="176241" y="3337717"/>
                </a:lnTo>
                <a:lnTo>
                  <a:pt x="220579" y="3309481"/>
                </a:lnTo>
                <a:lnTo>
                  <a:pt x="972636" y="1709722"/>
                </a:lnTo>
                <a:lnTo>
                  <a:pt x="981600" y="1669341"/>
                </a:lnTo>
                <a:lnTo>
                  <a:pt x="979359" y="1648779"/>
                </a:lnTo>
                <a:lnTo>
                  <a:pt x="235481" y="54687"/>
                </a:lnTo>
                <a:lnTo>
                  <a:pt x="200426" y="14830"/>
                </a:lnTo>
                <a:lnTo>
                  <a:pt x="176275" y="3852"/>
                </a:lnTo>
                <a:lnTo>
                  <a:pt x="149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" y="2054178"/>
            <a:ext cx="756920" cy="2753360"/>
          </a:xfrm>
          <a:custGeom>
            <a:avLst/>
            <a:gdLst/>
            <a:ahLst/>
            <a:cxnLst/>
            <a:rect l="l" t="t" r="r" b="b"/>
            <a:pathLst>
              <a:path w="756920" h="2753360">
                <a:moveTo>
                  <a:pt x="70763" y="0"/>
                </a:moveTo>
                <a:lnTo>
                  <a:pt x="0" y="0"/>
                </a:lnTo>
                <a:lnTo>
                  <a:pt x="0" y="2752897"/>
                </a:lnTo>
                <a:lnTo>
                  <a:pt x="70683" y="2752897"/>
                </a:lnTo>
                <a:lnTo>
                  <a:pt x="92106" y="2749817"/>
                </a:lnTo>
                <a:lnTo>
                  <a:pt x="127618" y="2727251"/>
                </a:lnTo>
                <a:lnTo>
                  <a:pt x="749582" y="1407358"/>
                </a:lnTo>
                <a:lnTo>
                  <a:pt x="756765" y="1374992"/>
                </a:lnTo>
                <a:lnTo>
                  <a:pt x="754969" y="1358530"/>
                </a:lnTo>
                <a:lnTo>
                  <a:pt x="139547" y="43749"/>
                </a:lnTo>
                <a:lnTo>
                  <a:pt x="111507" y="11829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4412" y="5412675"/>
            <a:ext cx="1732914" cy="1442085"/>
          </a:xfrm>
          <a:custGeom>
            <a:avLst/>
            <a:gdLst/>
            <a:ahLst/>
            <a:cxnLst/>
            <a:rect l="l" t="t" r="r" b="b"/>
            <a:pathLst>
              <a:path w="1732914" h="1442084">
                <a:moveTo>
                  <a:pt x="996778" y="0"/>
                </a:moveTo>
                <a:lnTo>
                  <a:pt x="731377" y="0"/>
                </a:lnTo>
                <a:lnTo>
                  <a:pt x="704531" y="3868"/>
                </a:lnTo>
                <a:lnTo>
                  <a:pt x="680343" y="14900"/>
                </a:lnTo>
                <a:lnTo>
                  <a:pt x="660161" y="32232"/>
                </a:lnTo>
                <a:lnTo>
                  <a:pt x="645337" y="55004"/>
                </a:lnTo>
                <a:lnTo>
                  <a:pt x="0" y="1441835"/>
                </a:lnTo>
                <a:lnTo>
                  <a:pt x="229703" y="1441835"/>
                </a:lnTo>
                <a:lnTo>
                  <a:pt x="741271" y="338425"/>
                </a:lnTo>
                <a:lnTo>
                  <a:pt x="753123" y="320205"/>
                </a:lnTo>
                <a:lnTo>
                  <a:pt x="769301" y="306316"/>
                </a:lnTo>
                <a:lnTo>
                  <a:pt x="788700" y="297466"/>
                </a:lnTo>
                <a:lnTo>
                  <a:pt x="810214" y="294358"/>
                </a:lnTo>
                <a:lnTo>
                  <a:pt x="1195058" y="294358"/>
                </a:lnTo>
                <a:lnTo>
                  <a:pt x="1082818" y="54687"/>
                </a:lnTo>
                <a:lnTo>
                  <a:pt x="1067949" y="32065"/>
                </a:lnTo>
                <a:lnTo>
                  <a:pt x="1047753" y="14830"/>
                </a:lnTo>
                <a:lnTo>
                  <a:pt x="1023579" y="3852"/>
                </a:lnTo>
                <a:lnTo>
                  <a:pt x="996778" y="0"/>
                </a:lnTo>
                <a:close/>
              </a:path>
              <a:path w="1732914" h="1442084">
                <a:moveTo>
                  <a:pt x="1195058" y="294358"/>
                </a:moveTo>
                <a:lnTo>
                  <a:pt x="918100" y="294358"/>
                </a:lnTo>
                <a:lnTo>
                  <a:pt x="939511" y="297438"/>
                </a:lnTo>
                <a:lnTo>
                  <a:pt x="958844" y="306217"/>
                </a:lnTo>
                <a:lnTo>
                  <a:pt x="975001" y="320004"/>
                </a:lnTo>
                <a:lnTo>
                  <a:pt x="986884" y="338108"/>
                </a:lnTo>
                <a:lnTo>
                  <a:pt x="1505259" y="1441835"/>
                </a:lnTo>
                <a:lnTo>
                  <a:pt x="1732430" y="1441835"/>
                </a:lnTo>
                <a:lnTo>
                  <a:pt x="1195058" y="294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4036" y="5707034"/>
            <a:ext cx="1275715" cy="1148080"/>
          </a:xfrm>
          <a:custGeom>
            <a:avLst/>
            <a:gdLst/>
            <a:ahLst/>
            <a:cxnLst/>
            <a:rect l="l" t="t" r="r" b="b"/>
            <a:pathLst>
              <a:path w="1275714" h="1148079">
                <a:moveTo>
                  <a:pt x="688476" y="0"/>
                </a:moveTo>
                <a:lnTo>
                  <a:pt x="580590" y="0"/>
                </a:lnTo>
                <a:lnTo>
                  <a:pt x="559120" y="3107"/>
                </a:lnTo>
                <a:lnTo>
                  <a:pt x="539737" y="11957"/>
                </a:lnTo>
                <a:lnTo>
                  <a:pt x="523544" y="25846"/>
                </a:lnTo>
                <a:lnTo>
                  <a:pt x="511647" y="44066"/>
                </a:lnTo>
                <a:lnTo>
                  <a:pt x="0" y="1147476"/>
                </a:lnTo>
                <a:lnTo>
                  <a:pt x="1275477" y="1147476"/>
                </a:lnTo>
                <a:lnTo>
                  <a:pt x="757181" y="43670"/>
                </a:lnTo>
                <a:lnTo>
                  <a:pt x="729210" y="11848"/>
                </a:lnTo>
                <a:lnTo>
                  <a:pt x="688476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723" y="6743"/>
            <a:ext cx="2421890" cy="6847840"/>
          </a:xfrm>
          <a:custGeom>
            <a:avLst/>
            <a:gdLst/>
            <a:ahLst/>
            <a:cxnLst/>
            <a:rect l="l" t="t" r="r" b="b"/>
            <a:pathLst>
              <a:path w="2421890" h="6847840">
                <a:moveTo>
                  <a:pt x="347717" y="0"/>
                </a:moveTo>
                <a:lnTo>
                  <a:pt x="93793" y="0"/>
                </a:lnTo>
                <a:lnTo>
                  <a:pt x="839418" y="1597336"/>
                </a:lnTo>
                <a:lnTo>
                  <a:pt x="12582" y="3366105"/>
                </a:lnTo>
                <a:lnTo>
                  <a:pt x="3141" y="3393792"/>
                </a:lnTo>
                <a:lnTo>
                  <a:pt x="0" y="3422526"/>
                </a:lnTo>
                <a:lnTo>
                  <a:pt x="3154" y="3451245"/>
                </a:lnTo>
                <a:lnTo>
                  <a:pt x="12582" y="3478887"/>
                </a:lnTo>
                <a:lnTo>
                  <a:pt x="839418" y="5250192"/>
                </a:lnTo>
                <a:lnTo>
                  <a:pt x="92606" y="6847767"/>
                </a:lnTo>
                <a:lnTo>
                  <a:pt x="346688" y="6847767"/>
                </a:lnTo>
                <a:lnTo>
                  <a:pt x="992026" y="5460856"/>
                </a:lnTo>
                <a:lnTo>
                  <a:pt x="1006872" y="5438118"/>
                </a:lnTo>
                <a:lnTo>
                  <a:pt x="1027091" y="5420782"/>
                </a:lnTo>
                <a:lnTo>
                  <a:pt x="1051287" y="5409732"/>
                </a:lnTo>
                <a:lnTo>
                  <a:pt x="1078065" y="5405852"/>
                </a:lnTo>
                <a:lnTo>
                  <a:pt x="1654722" y="5405852"/>
                </a:lnTo>
                <a:lnTo>
                  <a:pt x="1581956" y="5250192"/>
                </a:lnTo>
                <a:lnTo>
                  <a:pt x="1654506" y="5094770"/>
                </a:lnTo>
                <a:lnTo>
                  <a:pt x="1078145" y="5094770"/>
                </a:lnTo>
                <a:lnTo>
                  <a:pt x="1051320" y="5090890"/>
                </a:lnTo>
                <a:lnTo>
                  <a:pt x="1006873" y="5062504"/>
                </a:lnTo>
                <a:lnTo>
                  <a:pt x="259540" y="3462719"/>
                </a:lnTo>
                <a:lnTo>
                  <a:pt x="250697" y="3422496"/>
                </a:lnTo>
                <a:lnTo>
                  <a:pt x="252906" y="3402088"/>
                </a:lnTo>
                <a:lnTo>
                  <a:pt x="992026" y="1808080"/>
                </a:lnTo>
                <a:lnTo>
                  <a:pt x="1027091" y="1768075"/>
                </a:lnTo>
                <a:lnTo>
                  <a:pt x="1078065" y="1753155"/>
                </a:lnTo>
                <a:lnTo>
                  <a:pt x="1654795" y="1753155"/>
                </a:lnTo>
                <a:lnTo>
                  <a:pt x="1581956" y="1597336"/>
                </a:lnTo>
                <a:lnTo>
                  <a:pt x="1654543" y="1441835"/>
                </a:lnTo>
                <a:lnTo>
                  <a:pt x="1078065" y="1441835"/>
                </a:lnTo>
                <a:lnTo>
                  <a:pt x="1051208" y="1437956"/>
                </a:lnTo>
                <a:lnTo>
                  <a:pt x="1026992" y="1426915"/>
                </a:lnTo>
                <a:lnTo>
                  <a:pt x="1006783" y="1409602"/>
                </a:lnTo>
                <a:lnTo>
                  <a:pt x="991947" y="1386910"/>
                </a:lnTo>
                <a:lnTo>
                  <a:pt x="347717" y="0"/>
                </a:lnTo>
                <a:close/>
              </a:path>
              <a:path w="2421890" h="6847840">
                <a:moveTo>
                  <a:pt x="1654722" y="5405852"/>
                </a:moveTo>
                <a:lnTo>
                  <a:pt x="1343467" y="5405852"/>
                </a:lnTo>
                <a:lnTo>
                  <a:pt x="1370266" y="5409705"/>
                </a:lnTo>
                <a:lnTo>
                  <a:pt x="1394432" y="5420683"/>
                </a:lnTo>
                <a:lnTo>
                  <a:pt x="1414605" y="5437918"/>
                </a:lnTo>
                <a:lnTo>
                  <a:pt x="1429427" y="5460539"/>
                </a:lnTo>
                <a:lnTo>
                  <a:pt x="2079039" y="6847767"/>
                </a:lnTo>
                <a:lnTo>
                  <a:pt x="2328768" y="6847767"/>
                </a:lnTo>
                <a:lnTo>
                  <a:pt x="1654722" y="5405852"/>
                </a:lnTo>
                <a:close/>
              </a:path>
              <a:path w="2421890" h="6847840">
                <a:moveTo>
                  <a:pt x="1654795" y="1753155"/>
                </a:moveTo>
                <a:lnTo>
                  <a:pt x="1343467" y="1753155"/>
                </a:lnTo>
                <a:lnTo>
                  <a:pt x="1370266" y="1757007"/>
                </a:lnTo>
                <a:lnTo>
                  <a:pt x="1394432" y="1767986"/>
                </a:lnTo>
                <a:lnTo>
                  <a:pt x="1429427" y="1807842"/>
                </a:lnTo>
                <a:lnTo>
                  <a:pt x="2166662" y="3382115"/>
                </a:lnTo>
                <a:lnTo>
                  <a:pt x="2175702" y="3422526"/>
                </a:lnTo>
                <a:lnTo>
                  <a:pt x="2173496" y="3443058"/>
                </a:lnTo>
                <a:lnTo>
                  <a:pt x="1429506" y="5040004"/>
                </a:lnTo>
                <a:lnTo>
                  <a:pt x="1394441" y="5079900"/>
                </a:lnTo>
                <a:lnTo>
                  <a:pt x="1343467" y="5094770"/>
                </a:lnTo>
                <a:lnTo>
                  <a:pt x="1654506" y="5094770"/>
                </a:lnTo>
                <a:lnTo>
                  <a:pt x="2408792" y="3478887"/>
                </a:lnTo>
                <a:lnTo>
                  <a:pt x="2418179" y="3451212"/>
                </a:lnTo>
                <a:lnTo>
                  <a:pt x="2421285" y="3422496"/>
                </a:lnTo>
                <a:lnTo>
                  <a:pt x="2418150" y="3393781"/>
                </a:lnTo>
                <a:lnTo>
                  <a:pt x="2408792" y="3366105"/>
                </a:lnTo>
                <a:lnTo>
                  <a:pt x="1654795" y="1753155"/>
                </a:lnTo>
                <a:close/>
              </a:path>
              <a:path w="2421890" h="6847840">
                <a:moveTo>
                  <a:pt x="2327581" y="0"/>
                </a:moveTo>
                <a:lnTo>
                  <a:pt x="2077852" y="0"/>
                </a:lnTo>
                <a:lnTo>
                  <a:pt x="1429427" y="1387069"/>
                </a:lnTo>
                <a:lnTo>
                  <a:pt x="1414548" y="1409703"/>
                </a:lnTo>
                <a:lnTo>
                  <a:pt x="1394333" y="1426964"/>
                </a:lnTo>
                <a:lnTo>
                  <a:pt x="1370155" y="1437970"/>
                </a:lnTo>
                <a:lnTo>
                  <a:pt x="1343388" y="1441835"/>
                </a:lnTo>
                <a:lnTo>
                  <a:pt x="1654543" y="1441835"/>
                </a:lnTo>
                <a:lnTo>
                  <a:pt x="2327581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12" y="6743"/>
            <a:ext cx="1227455" cy="6847840"/>
          </a:xfrm>
          <a:custGeom>
            <a:avLst/>
            <a:gdLst/>
            <a:ahLst/>
            <a:cxnLst/>
            <a:rect l="l" t="t" r="r" b="b"/>
            <a:pathLst>
              <a:path w="1227455" h="6847840">
                <a:moveTo>
                  <a:pt x="1133555" y="0"/>
                </a:moveTo>
                <a:lnTo>
                  <a:pt x="883905" y="0"/>
                </a:lnTo>
                <a:lnTo>
                  <a:pt x="235402" y="1387069"/>
                </a:lnTo>
                <a:lnTo>
                  <a:pt x="220522" y="1409703"/>
                </a:lnTo>
                <a:lnTo>
                  <a:pt x="200307" y="1426964"/>
                </a:lnTo>
                <a:lnTo>
                  <a:pt x="176129" y="1437970"/>
                </a:lnTo>
                <a:lnTo>
                  <a:pt x="149362" y="1441835"/>
                </a:lnTo>
                <a:lnTo>
                  <a:pt x="0" y="1441835"/>
                </a:lnTo>
                <a:lnTo>
                  <a:pt x="0" y="1753076"/>
                </a:lnTo>
                <a:lnTo>
                  <a:pt x="149441" y="1753076"/>
                </a:lnTo>
                <a:lnTo>
                  <a:pt x="176207" y="1756917"/>
                </a:lnTo>
                <a:lnTo>
                  <a:pt x="220568" y="1785108"/>
                </a:lnTo>
                <a:lnTo>
                  <a:pt x="972636" y="3382036"/>
                </a:lnTo>
                <a:lnTo>
                  <a:pt x="981600" y="3422417"/>
                </a:lnTo>
                <a:lnTo>
                  <a:pt x="979359" y="3442979"/>
                </a:lnTo>
                <a:lnTo>
                  <a:pt x="235402" y="5040004"/>
                </a:lnTo>
                <a:lnTo>
                  <a:pt x="200307" y="5079900"/>
                </a:lnTo>
                <a:lnTo>
                  <a:pt x="149362" y="5094770"/>
                </a:lnTo>
                <a:lnTo>
                  <a:pt x="0" y="5094770"/>
                </a:lnTo>
                <a:lnTo>
                  <a:pt x="0" y="5405932"/>
                </a:lnTo>
                <a:lnTo>
                  <a:pt x="149441" y="5405932"/>
                </a:lnTo>
                <a:lnTo>
                  <a:pt x="176207" y="5409784"/>
                </a:lnTo>
                <a:lnTo>
                  <a:pt x="200376" y="5420762"/>
                </a:lnTo>
                <a:lnTo>
                  <a:pt x="220568" y="5437997"/>
                </a:lnTo>
                <a:lnTo>
                  <a:pt x="235402" y="5460619"/>
                </a:lnTo>
                <a:lnTo>
                  <a:pt x="884934" y="6847767"/>
                </a:lnTo>
                <a:lnTo>
                  <a:pt x="1134663" y="6847767"/>
                </a:lnTo>
                <a:lnTo>
                  <a:pt x="387930" y="5250192"/>
                </a:lnTo>
                <a:lnTo>
                  <a:pt x="1214767" y="3478887"/>
                </a:lnTo>
                <a:lnTo>
                  <a:pt x="1224161" y="3451212"/>
                </a:lnTo>
                <a:lnTo>
                  <a:pt x="1227293" y="3422496"/>
                </a:lnTo>
                <a:lnTo>
                  <a:pt x="1224161" y="3393781"/>
                </a:lnTo>
                <a:lnTo>
                  <a:pt x="1214767" y="3366105"/>
                </a:lnTo>
                <a:lnTo>
                  <a:pt x="387930" y="1597336"/>
                </a:lnTo>
                <a:lnTo>
                  <a:pt x="1133555" y="0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" y="5412675"/>
            <a:ext cx="885190" cy="1442085"/>
          </a:xfrm>
          <a:custGeom>
            <a:avLst/>
            <a:gdLst/>
            <a:ahLst/>
            <a:cxnLst/>
            <a:rect l="l" t="t" r="r" b="b"/>
            <a:pathLst>
              <a:path w="885190" h="1442084">
                <a:moveTo>
                  <a:pt x="149441" y="0"/>
                </a:moveTo>
                <a:lnTo>
                  <a:pt x="0" y="0"/>
                </a:lnTo>
                <a:lnTo>
                  <a:pt x="0" y="294358"/>
                </a:lnTo>
                <a:lnTo>
                  <a:pt x="70763" y="294358"/>
                </a:lnTo>
                <a:lnTo>
                  <a:pt x="92174" y="297438"/>
                </a:lnTo>
                <a:lnTo>
                  <a:pt x="111507" y="306217"/>
                </a:lnTo>
                <a:lnTo>
                  <a:pt x="127664" y="320004"/>
                </a:lnTo>
                <a:lnTo>
                  <a:pt x="139547" y="338108"/>
                </a:lnTo>
                <a:lnTo>
                  <a:pt x="657922" y="1441835"/>
                </a:lnTo>
                <a:lnTo>
                  <a:pt x="885093" y="1441835"/>
                </a:lnTo>
                <a:lnTo>
                  <a:pt x="235481" y="54687"/>
                </a:lnTo>
                <a:lnTo>
                  <a:pt x="220612" y="32065"/>
                </a:lnTo>
                <a:lnTo>
                  <a:pt x="200416" y="14830"/>
                </a:lnTo>
                <a:lnTo>
                  <a:pt x="176242" y="3852"/>
                </a:lnTo>
                <a:lnTo>
                  <a:pt x="149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8" y="5707034"/>
            <a:ext cx="657860" cy="1148080"/>
          </a:xfrm>
          <a:custGeom>
            <a:avLst/>
            <a:gdLst/>
            <a:ahLst/>
            <a:cxnLst/>
            <a:rect l="l" t="t" r="r" b="b"/>
            <a:pathLst>
              <a:path w="657860" h="1148079">
                <a:moveTo>
                  <a:pt x="70763" y="0"/>
                </a:moveTo>
                <a:lnTo>
                  <a:pt x="0" y="0"/>
                </a:lnTo>
                <a:lnTo>
                  <a:pt x="0" y="1147476"/>
                </a:lnTo>
                <a:lnTo>
                  <a:pt x="657843" y="1147476"/>
                </a:lnTo>
                <a:lnTo>
                  <a:pt x="139547" y="43670"/>
                </a:lnTo>
                <a:lnTo>
                  <a:pt x="127631" y="25612"/>
                </a:lnTo>
                <a:lnTo>
                  <a:pt x="111477" y="11848"/>
                </a:lnTo>
                <a:lnTo>
                  <a:pt x="92162" y="3078"/>
                </a:lnTo>
                <a:lnTo>
                  <a:pt x="70763" y="0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85971" y="2031618"/>
            <a:ext cx="5539105" cy="429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tabLst>
                <a:tab pos="355600" algn="l"/>
              </a:tabLst>
            </a:pPr>
            <a:r>
              <a:rPr sz="2800" b="1" spc="-15" dirty="0">
                <a:solidFill>
                  <a:srgbClr val="FFFFFF"/>
                </a:solidFill>
                <a:latin typeface="Segoe UI"/>
                <a:cs typeface="Segoe UI"/>
              </a:rPr>
              <a:t>RECORD</a:t>
            </a:r>
            <a:r>
              <a:rPr sz="2800" b="1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Segoe UI"/>
                <a:cs typeface="Segoe UI"/>
              </a:rPr>
              <a:t>CENTER</a:t>
            </a:r>
            <a:endParaRPr sz="28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23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Storage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16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Transfer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Records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145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Retrieval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/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Reference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150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Record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Disposition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Advisory</a:t>
            </a:r>
            <a:r>
              <a:rPr sz="2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  <a:p>
            <a:pPr marL="1155700" lvl="1" indent="-457200">
              <a:lnSpc>
                <a:spcPct val="100000"/>
              </a:lnSpc>
              <a:spcBef>
                <a:spcPts val="2150"/>
              </a:spcBef>
              <a:buAutoNum type="arabicPeriod"/>
              <a:tabLst>
                <a:tab pos="1155700" algn="l"/>
                <a:tab pos="115633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Imaging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Digitization</a:t>
            </a:r>
            <a:r>
              <a:rPr sz="24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697348" y="476199"/>
            <a:ext cx="663257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00355" marR="5080" indent="-288290">
              <a:lnSpc>
                <a:spcPts val="4320"/>
              </a:lnSpc>
              <a:spcBef>
                <a:spcPts val="640"/>
              </a:spcBef>
            </a:pPr>
            <a:r>
              <a:rPr sz="4000" spc="-30" dirty="0"/>
              <a:t>TYPES OF </a:t>
            </a:r>
            <a:r>
              <a:rPr sz="4000" spc="-40" dirty="0"/>
              <a:t>USER </a:t>
            </a:r>
            <a:r>
              <a:rPr sz="4000" spc="-50" dirty="0"/>
              <a:t>SERVICES</a:t>
            </a:r>
            <a:r>
              <a:rPr sz="4000" spc="-430" dirty="0"/>
              <a:t> </a:t>
            </a:r>
            <a:r>
              <a:rPr sz="4000" spc="-25" dirty="0"/>
              <a:t>IN  </a:t>
            </a:r>
            <a:r>
              <a:rPr sz="4000" spc="-75" dirty="0"/>
              <a:t>INFORMATION</a:t>
            </a:r>
            <a:r>
              <a:rPr sz="4000" spc="-125" dirty="0"/>
              <a:t> </a:t>
            </a:r>
            <a:r>
              <a:rPr sz="4000" spc="-50" dirty="0"/>
              <a:t>AGENCIES</a:t>
            </a:r>
            <a:endParaRPr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163945"/>
          </a:xfrm>
          <a:custGeom>
            <a:avLst/>
            <a:gdLst/>
            <a:ahLst/>
            <a:cxnLst/>
            <a:rect l="l" t="t" r="r" b="b"/>
            <a:pathLst>
              <a:path w="12192000" h="6163945">
                <a:moveTo>
                  <a:pt x="0" y="6163823"/>
                </a:moveTo>
                <a:lnTo>
                  <a:pt x="12192000" y="6163823"/>
                </a:lnTo>
                <a:lnTo>
                  <a:pt x="12192000" y="0"/>
                </a:lnTo>
                <a:lnTo>
                  <a:pt x="0" y="0"/>
                </a:lnTo>
                <a:lnTo>
                  <a:pt x="0" y="6163823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237726"/>
            <a:ext cx="12192000" cy="392430"/>
          </a:xfrm>
          <a:custGeom>
            <a:avLst/>
            <a:gdLst/>
            <a:ahLst/>
            <a:cxnLst/>
            <a:rect l="l" t="t" r="r" b="b"/>
            <a:pathLst>
              <a:path w="12192000" h="392429">
                <a:moveTo>
                  <a:pt x="0" y="392365"/>
                </a:moveTo>
                <a:lnTo>
                  <a:pt x="12192000" y="392365"/>
                </a:lnTo>
                <a:lnTo>
                  <a:pt x="12192000" y="0"/>
                </a:lnTo>
                <a:lnTo>
                  <a:pt x="0" y="0"/>
                </a:lnTo>
                <a:lnTo>
                  <a:pt x="0" y="392365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703954"/>
            <a:ext cx="12192000" cy="154305"/>
          </a:xfrm>
          <a:custGeom>
            <a:avLst/>
            <a:gdLst/>
            <a:ahLst/>
            <a:cxnLst/>
            <a:rect l="l" t="t" r="r" b="b"/>
            <a:pathLst>
              <a:path w="12192000" h="154304">
                <a:moveTo>
                  <a:pt x="0" y="154044"/>
                </a:moveTo>
                <a:lnTo>
                  <a:pt x="12192000" y="154044"/>
                </a:lnTo>
                <a:lnTo>
                  <a:pt x="12192000" y="0"/>
                </a:lnTo>
                <a:lnTo>
                  <a:pt x="0" y="0"/>
                </a:lnTo>
                <a:lnTo>
                  <a:pt x="0" y="154044"/>
                </a:lnTo>
                <a:close/>
              </a:path>
            </a:pathLst>
          </a:custGeom>
          <a:solidFill>
            <a:srgbClr val="254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2" y="6176803"/>
            <a:ext cx="12178266" cy="513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42" y="5843246"/>
            <a:ext cx="12178665" cy="101600"/>
          </a:xfrm>
          <a:custGeom>
            <a:avLst/>
            <a:gdLst/>
            <a:ahLst/>
            <a:cxnLst/>
            <a:rect l="l" t="t" r="r" b="b"/>
            <a:pathLst>
              <a:path w="12178665" h="101600">
                <a:moveTo>
                  <a:pt x="608096" y="22605"/>
                </a:moveTo>
                <a:lnTo>
                  <a:pt x="560683" y="22732"/>
                </a:lnTo>
                <a:lnTo>
                  <a:pt x="513253" y="23875"/>
                </a:lnTo>
                <a:lnTo>
                  <a:pt x="465804" y="26034"/>
                </a:lnTo>
                <a:lnTo>
                  <a:pt x="412117" y="29463"/>
                </a:lnTo>
                <a:lnTo>
                  <a:pt x="358555" y="33781"/>
                </a:lnTo>
                <a:lnTo>
                  <a:pt x="305099" y="38861"/>
                </a:lnTo>
                <a:lnTo>
                  <a:pt x="145185" y="56641"/>
                </a:lnTo>
                <a:lnTo>
                  <a:pt x="108932" y="60324"/>
                </a:lnTo>
                <a:lnTo>
                  <a:pt x="72663" y="63118"/>
                </a:lnTo>
                <a:lnTo>
                  <a:pt x="36358" y="65023"/>
                </a:lnTo>
                <a:lnTo>
                  <a:pt x="0" y="66039"/>
                </a:lnTo>
                <a:lnTo>
                  <a:pt x="0" y="101599"/>
                </a:lnTo>
                <a:lnTo>
                  <a:pt x="54335" y="100456"/>
                </a:lnTo>
                <a:lnTo>
                  <a:pt x="108590" y="97916"/>
                </a:lnTo>
                <a:lnTo>
                  <a:pt x="162756" y="93979"/>
                </a:lnTo>
                <a:lnTo>
                  <a:pt x="216823" y="88645"/>
                </a:lnTo>
                <a:lnTo>
                  <a:pt x="321479" y="77469"/>
                </a:lnTo>
                <a:lnTo>
                  <a:pt x="373957" y="72770"/>
                </a:lnTo>
                <a:lnTo>
                  <a:pt x="426538" y="68706"/>
                </a:lnTo>
                <a:lnTo>
                  <a:pt x="479225" y="65531"/>
                </a:lnTo>
                <a:lnTo>
                  <a:pt x="532019" y="63372"/>
                </a:lnTo>
                <a:lnTo>
                  <a:pt x="579881" y="62483"/>
                </a:lnTo>
                <a:lnTo>
                  <a:pt x="1684517" y="62483"/>
                </a:lnTo>
                <a:lnTo>
                  <a:pt x="1799419" y="51688"/>
                </a:lnTo>
                <a:lnTo>
                  <a:pt x="1853758" y="47243"/>
                </a:lnTo>
                <a:lnTo>
                  <a:pt x="1861740" y="46735"/>
                </a:lnTo>
                <a:lnTo>
                  <a:pt x="1261440" y="46735"/>
                </a:lnTo>
                <a:lnTo>
                  <a:pt x="1158402" y="45465"/>
                </a:lnTo>
                <a:lnTo>
                  <a:pt x="1055434" y="42163"/>
                </a:lnTo>
                <a:lnTo>
                  <a:pt x="750276" y="26415"/>
                </a:lnTo>
                <a:lnTo>
                  <a:pt x="702889" y="24510"/>
                </a:lnTo>
                <a:lnTo>
                  <a:pt x="655497" y="23113"/>
                </a:lnTo>
                <a:lnTo>
                  <a:pt x="608096" y="22605"/>
                </a:lnTo>
                <a:close/>
              </a:path>
              <a:path w="12178665" h="101600">
                <a:moveTo>
                  <a:pt x="12096902" y="62483"/>
                </a:moveTo>
                <a:lnTo>
                  <a:pt x="11598256" y="62483"/>
                </a:lnTo>
                <a:lnTo>
                  <a:pt x="11646173" y="63372"/>
                </a:lnTo>
                <a:lnTo>
                  <a:pt x="11698844" y="65531"/>
                </a:lnTo>
                <a:lnTo>
                  <a:pt x="11751405" y="68706"/>
                </a:lnTo>
                <a:lnTo>
                  <a:pt x="11803878" y="72770"/>
                </a:lnTo>
                <a:lnTo>
                  <a:pt x="11856285" y="77469"/>
                </a:lnTo>
                <a:lnTo>
                  <a:pt x="11960988" y="88645"/>
                </a:lnTo>
                <a:lnTo>
                  <a:pt x="12015122" y="93979"/>
                </a:lnTo>
                <a:lnTo>
                  <a:pt x="12069330" y="97916"/>
                </a:lnTo>
                <a:lnTo>
                  <a:pt x="12123686" y="100456"/>
                </a:lnTo>
                <a:lnTo>
                  <a:pt x="12178266" y="101599"/>
                </a:lnTo>
                <a:lnTo>
                  <a:pt x="12178266" y="66039"/>
                </a:lnTo>
                <a:lnTo>
                  <a:pt x="12141541" y="65023"/>
                </a:lnTo>
                <a:lnTo>
                  <a:pt x="12105113" y="63118"/>
                </a:lnTo>
                <a:lnTo>
                  <a:pt x="12096902" y="62483"/>
                </a:lnTo>
                <a:close/>
              </a:path>
              <a:path w="12178665" h="101600">
                <a:moveTo>
                  <a:pt x="6884983" y="76326"/>
                </a:moveTo>
                <a:lnTo>
                  <a:pt x="6088933" y="76326"/>
                </a:lnTo>
                <a:lnTo>
                  <a:pt x="6122274" y="77088"/>
                </a:lnTo>
                <a:lnTo>
                  <a:pt x="6161701" y="78993"/>
                </a:lnTo>
                <a:lnTo>
                  <a:pt x="6364223" y="90931"/>
                </a:lnTo>
                <a:lnTo>
                  <a:pt x="6481136" y="96011"/>
                </a:lnTo>
                <a:lnTo>
                  <a:pt x="6540696" y="97408"/>
                </a:lnTo>
                <a:lnTo>
                  <a:pt x="6599922" y="97535"/>
                </a:lnTo>
                <a:lnTo>
                  <a:pt x="6658012" y="96392"/>
                </a:lnTo>
                <a:lnTo>
                  <a:pt x="6714162" y="93471"/>
                </a:lnTo>
                <a:lnTo>
                  <a:pt x="6767570" y="88645"/>
                </a:lnTo>
                <a:lnTo>
                  <a:pt x="6872217" y="77469"/>
                </a:lnTo>
                <a:lnTo>
                  <a:pt x="6884983" y="76326"/>
                </a:lnTo>
                <a:close/>
              </a:path>
              <a:path w="12178665" h="101600">
                <a:moveTo>
                  <a:pt x="5554070" y="62483"/>
                </a:moveTo>
                <a:lnTo>
                  <a:pt x="5047210" y="62483"/>
                </a:lnTo>
                <a:lnTo>
                  <a:pt x="5095085" y="63372"/>
                </a:lnTo>
                <a:lnTo>
                  <a:pt x="5147879" y="65531"/>
                </a:lnTo>
                <a:lnTo>
                  <a:pt x="5200561" y="68706"/>
                </a:lnTo>
                <a:lnTo>
                  <a:pt x="5253137" y="72770"/>
                </a:lnTo>
                <a:lnTo>
                  <a:pt x="5305614" y="77469"/>
                </a:lnTo>
                <a:lnTo>
                  <a:pt x="5410297" y="88645"/>
                </a:lnTo>
                <a:lnTo>
                  <a:pt x="5464180" y="93471"/>
                </a:lnTo>
                <a:lnTo>
                  <a:pt x="5521599" y="96265"/>
                </a:lnTo>
                <a:lnTo>
                  <a:pt x="5581511" y="97408"/>
                </a:lnTo>
                <a:lnTo>
                  <a:pt x="5642877" y="97027"/>
                </a:lnTo>
                <a:lnTo>
                  <a:pt x="5704657" y="95630"/>
                </a:lnTo>
                <a:lnTo>
                  <a:pt x="5825295" y="90296"/>
                </a:lnTo>
                <a:lnTo>
                  <a:pt x="6025756" y="78485"/>
                </a:lnTo>
                <a:lnTo>
                  <a:pt x="6061300" y="76834"/>
                </a:lnTo>
                <a:lnTo>
                  <a:pt x="6088933" y="76326"/>
                </a:lnTo>
                <a:lnTo>
                  <a:pt x="6884983" y="76326"/>
                </a:lnTo>
                <a:lnTo>
                  <a:pt x="6924700" y="72770"/>
                </a:lnTo>
                <a:lnTo>
                  <a:pt x="6977288" y="68706"/>
                </a:lnTo>
                <a:lnTo>
                  <a:pt x="7029982" y="65531"/>
                </a:lnTo>
                <a:lnTo>
                  <a:pt x="7051723" y="64642"/>
                </a:lnTo>
                <a:lnTo>
                  <a:pt x="5631174" y="64642"/>
                </a:lnTo>
                <a:lnTo>
                  <a:pt x="5581407" y="63880"/>
                </a:lnTo>
                <a:lnTo>
                  <a:pt x="5554070" y="62483"/>
                </a:lnTo>
                <a:close/>
              </a:path>
              <a:path w="12178665" h="101600">
                <a:moveTo>
                  <a:pt x="2657341" y="40004"/>
                </a:moveTo>
                <a:lnTo>
                  <a:pt x="2045190" y="40004"/>
                </a:lnTo>
                <a:lnTo>
                  <a:pt x="2093058" y="40512"/>
                </a:lnTo>
                <a:lnTo>
                  <a:pt x="2140972" y="41782"/>
                </a:lnTo>
                <a:lnTo>
                  <a:pt x="2188953" y="43941"/>
                </a:lnTo>
                <a:lnTo>
                  <a:pt x="2298347" y="51180"/>
                </a:lnTo>
                <a:lnTo>
                  <a:pt x="2735564" y="86613"/>
                </a:lnTo>
                <a:lnTo>
                  <a:pt x="2751814" y="87502"/>
                </a:lnTo>
                <a:lnTo>
                  <a:pt x="2779841" y="88137"/>
                </a:lnTo>
                <a:lnTo>
                  <a:pt x="2813667" y="88391"/>
                </a:lnTo>
                <a:lnTo>
                  <a:pt x="2847493" y="88137"/>
                </a:lnTo>
                <a:lnTo>
                  <a:pt x="2875520" y="87502"/>
                </a:lnTo>
                <a:lnTo>
                  <a:pt x="2891732" y="86613"/>
                </a:lnTo>
                <a:lnTo>
                  <a:pt x="3328784" y="51180"/>
                </a:lnTo>
                <a:lnTo>
                  <a:pt x="3357937" y="49148"/>
                </a:lnTo>
                <a:lnTo>
                  <a:pt x="2813072" y="49148"/>
                </a:lnTo>
                <a:lnTo>
                  <a:pt x="2795190" y="48894"/>
                </a:lnTo>
                <a:lnTo>
                  <a:pt x="2747462" y="46608"/>
                </a:lnTo>
                <a:lnTo>
                  <a:pt x="2723677" y="45211"/>
                </a:lnTo>
                <a:lnTo>
                  <a:pt x="2657341" y="40004"/>
                </a:lnTo>
                <a:close/>
              </a:path>
              <a:path w="12178665" h="101600">
                <a:moveTo>
                  <a:pt x="9208095" y="40004"/>
                </a:moveTo>
                <a:lnTo>
                  <a:pt x="8595793" y="40004"/>
                </a:lnTo>
                <a:lnTo>
                  <a:pt x="8643698" y="40512"/>
                </a:lnTo>
                <a:lnTo>
                  <a:pt x="8691714" y="41782"/>
                </a:lnTo>
                <a:lnTo>
                  <a:pt x="8739882" y="43941"/>
                </a:lnTo>
                <a:lnTo>
                  <a:pt x="8849109" y="51180"/>
                </a:lnTo>
                <a:lnTo>
                  <a:pt x="9286386" y="86613"/>
                </a:lnTo>
                <a:lnTo>
                  <a:pt x="9302902" y="87502"/>
                </a:lnTo>
                <a:lnTo>
                  <a:pt x="9330929" y="88137"/>
                </a:lnTo>
                <a:lnTo>
                  <a:pt x="9364755" y="88391"/>
                </a:lnTo>
                <a:lnTo>
                  <a:pt x="9398581" y="88137"/>
                </a:lnTo>
                <a:lnTo>
                  <a:pt x="9426608" y="87502"/>
                </a:lnTo>
                <a:lnTo>
                  <a:pt x="9442666" y="86613"/>
                </a:lnTo>
                <a:lnTo>
                  <a:pt x="9879431" y="51180"/>
                </a:lnTo>
                <a:lnTo>
                  <a:pt x="9908600" y="49148"/>
                </a:lnTo>
                <a:lnTo>
                  <a:pt x="9363863" y="49148"/>
                </a:lnTo>
                <a:lnTo>
                  <a:pt x="9345723" y="48894"/>
                </a:lnTo>
                <a:lnTo>
                  <a:pt x="9298144" y="46608"/>
                </a:lnTo>
                <a:lnTo>
                  <a:pt x="9274354" y="45211"/>
                </a:lnTo>
                <a:lnTo>
                  <a:pt x="9208095" y="40004"/>
                </a:lnTo>
                <a:close/>
              </a:path>
              <a:path w="12178665" h="101600">
                <a:moveTo>
                  <a:pt x="1684517" y="62483"/>
                </a:moveTo>
                <a:lnTo>
                  <a:pt x="579881" y="62483"/>
                </a:lnTo>
                <a:lnTo>
                  <a:pt x="627729" y="62737"/>
                </a:lnTo>
                <a:lnTo>
                  <a:pt x="675560" y="63753"/>
                </a:lnTo>
                <a:lnTo>
                  <a:pt x="723371" y="65404"/>
                </a:lnTo>
                <a:lnTo>
                  <a:pt x="771159" y="67690"/>
                </a:lnTo>
                <a:lnTo>
                  <a:pt x="917568" y="76326"/>
                </a:lnTo>
                <a:lnTo>
                  <a:pt x="1070224" y="83438"/>
                </a:lnTo>
                <a:lnTo>
                  <a:pt x="1171953" y="86232"/>
                </a:lnTo>
                <a:lnTo>
                  <a:pt x="1273686" y="86867"/>
                </a:lnTo>
                <a:lnTo>
                  <a:pt x="1324563" y="86232"/>
                </a:lnTo>
                <a:lnTo>
                  <a:pt x="1375453" y="84962"/>
                </a:lnTo>
                <a:lnTo>
                  <a:pt x="1426360" y="83057"/>
                </a:lnTo>
                <a:lnTo>
                  <a:pt x="1477287" y="80263"/>
                </a:lnTo>
                <a:lnTo>
                  <a:pt x="1528238" y="76707"/>
                </a:lnTo>
                <a:lnTo>
                  <a:pt x="1636774" y="67182"/>
                </a:lnTo>
                <a:lnTo>
                  <a:pt x="1684517" y="62483"/>
                </a:lnTo>
                <a:close/>
              </a:path>
              <a:path w="12178665" h="101600">
                <a:moveTo>
                  <a:pt x="4147657" y="40004"/>
                </a:moveTo>
                <a:lnTo>
                  <a:pt x="3581906" y="40004"/>
                </a:lnTo>
                <a:lnTo>
                  <a:pt x="3629749" y="40512"/>
                </a:lnTo>
                <a:lnTo>
                  <a:pt x="3677588" y="41909"/>
                </a:lnTo>
                <a:lnTo>
                  <a:pt x="3725444" y="44195"/>
                </a:lnTo>
                <a:lnTo>
                  <a:pt x="3773337" y="47243"/>
                </a:lnTo>
                <a:lnTo>
                  <a:pt x="3827650" y="51688"/>
                </a:lnTo>
                <a:lnTo>
                  <a:pt x="4098937" y="76707"/>
                </a:lnTo>
                <a:lnTo>
                  <a:pt x="4149871" y="80263"/>
                </a:lnTo>
                <a:lnTo>
                  <a:pt x="4200784" y="83057"/>
                </a:lnTo>
                <a:lnTo>
                  <a:pt x="4251679" y="84962"/>
                </a:lnTo>
                <a:lnTo>
                  <a:pt x="4302561" y="86232"/>
                </a:lnTo>
                <a:lnTo>
                  <a:pt x="4353433" y="86867"/>
                </a:lnTo>
                <a:lnTo>
                  <a:pt x="4455163" y="86232"/>
                </a:lnTo>
                <a:lnTo>
                  <a:pt x="4556901" y="83438"/>
                </a:lnTo>
                <a:lnTo>
                  <a:pt x="4709590" y="76326"/>
                </a:lnTo>
                <a:lnTo>
                  <a:pt x="4855961" y="67690"/>
                </a:lnTo>
                <a:lnTo>
                  <a:pt x="4903730" y="65404"/>
                </a:lnTo>
                <a:lnTo>
                  <a:pt x="4951530" y="63753"/>
                </a:lnTo>
                <a:lnTo>
                  <a:pt x="4999358" y="62737"/>
                </a:lnTo>
                <a:lnTo>
                  <a:pt x="5554070" y="62483"/>
                </a:lnTo>
                <a:lnTo>
                  <a:pt x="5531704" y="61340"/>
                </a:lnTo>
                <a:lnTo>
                  <a:pt x="5482062" y="56641"/>
                </a:lnTo>
                <a:lnTo>
                  <a:pt x="5394756" y="46608"/>
                </a:lnTo>
                <a:lnTo>
                  <a:pt x="4365719" y="46608"/>
                </a:lnTo>
                <a:lnTo>
                  <a:pt x="4314148" y="46354"/>
                </a:lnTo>
                <a:lnTo>
                  <a:pt x="4262521" y="45338"/>
                </a:lnTo>
                <a:lnTo>
                  <a:pt x="4210824" y="43433"/>
                </a:lnTo>
                <a:lnTo>
                  <a:pt x="4159045" y="40766"/>
                </a:lnTo>
                <a:lnTo>
                  <a:pt x="4147657" y="40004"/>
                </a:lnTo>
                <a:close/>
              </a:path>
              <a:path w="12178665" h="101600">
                <a:moveTo>
                  <a:pt x="8235444" y="62483"/>
                </a:moveTo>
                <a:lnTo>
                  <a:pt x="7130631" y="62483"/>
                </a:lnTo>
                <a:lnTo>
                  <a:pt x="7178474" y="62737"/>
                </a:lnTo>
                <a:lnTo>
                  <a:pt x="7226303" y="63753"/>
                </a:lnTo>
                <a:lnTo>
                  <a:pt x="7274111" y="65404"/>
                </a:lnTo>
                <a:lnTo>
                  <a:pt x="7321892" y="67690"/>
                </a:lnTo>
                <a:lnTo>
                  <a:pt x="7468276" y="76326"/>
                </a:lnTo>
                <a:lnTo>
                  <a:pt x="7620977" y="83438"/>
                </a:lnTo>
                <a:lnTo>
                  <a:pt x="7722743" y="86232"/>
                </a:lnTo>
                <a:lnTo>
                  <a:pt x="7824526" y="86867"/>
                </a:lnTo>
                <a:lnTo>
                  <a:pt x="7875437" y="86232"/>
                </a:lnTo>
                <a:lnTo>
                  <a:pt x="7926368" y="84962"/>
                </a:lnTo>
                <a:lnTo>
                  <a:pt x="7977323" y="83057"/>
                </a:lnTo>
                <a:lnTo>
                  <a:pt x="8028307" y="80263"/>
                </a:lnTo>
                <a:lnTo>
                  <a:pt x="8079326" y="76707"/>
                </a:lnTo>
                <a:lnTo>
                  <a:pt x="8187759" y="67182"/>
                </a:lnTo>
                <a:lnTo>
                  <a:pt x="8235444" y="62483"/>
                </a:lnTo>
                <a:close/>
              </a:path>
              <a:path w="12178665" h="101600">
                <a:moveTo>
                  <a:pt x="10698283" y="40004"/>
                </a:moveTo>
                <a:lnTo>
                  <a:pt x="10132591" y="40004"/>
                </a:lnTo>
                <a:lnTo>
                  <a:pt x="10180510" y="40512"/>
                </a:lnTo>
                <a:lnTo>
                  <a:pt x="10228429" y="41909"/>
                </a:lnTo>
                <a:lnTo>
                  <a:pt x="10276348" y="44195"/>
                </a:lnTo>
                <a:lnTo>
                  <a:pt x="10324267" y="47243"/>
                </a:lnTo>
                <a:lnTo>
                  <a:pt x="10378528" y="51688"/>
                </a:lnTo>
                <a:lnTo>
                  <a:pt x="10540957" y="67182"/>
                </a:lnTo>
                <a:lnTo>
                  <a:pt x="10649391" y="76707"/>
                </a:lnTo>
                <a:lnTo>
                  <a:pt x="10700420" y="80263"/>
                </a:lnTo>
                <a:lnTo>
                  <a:pt x="10751402" y="83057"/>
                </a:lnTo>
                <a:lnTo>
                  <a:pt x="10802344" y="84962"/>
                </a:lnTo>
                <a:lnTo>
                  <a:pt x="10853257" y="86232"/>
                </a:lnTo>
                <a:lnTo>
                  <a:pt x="10904148" y="86867"/>
                </a:lnTo>
                <a:lnTo>
                  <a:pt x="11005899" y="86232"/>
                </a:lnTo>
                <a:lnTo>
                  <a:pt x="11107667" y="83438"/>
                </a:lnTo>
                <a:lnTo>
                  <a:pt x="11260504" y="76326"/>
                </a:lnTo>
                <a:lnTo>
                  <a:pt x="11406867" y="67690"/>
                </a:lnTo>
                <a:lnTo>
                  <a:pt x="11454645" y="65404"/>
                </a:lnTo>
                <a:lnTo>
                  <a:pt x="11502479" y="63753"/>
                </a:lnTo>
                <a:lnTo>
                  <a:pt x="11550354" y="62737"/>
                </a:lnTo>
                <a:lnTo>
                  <a:pt x="12096902" y="62483"/>
                </a:lnTo>
                <a:lnTo>
                  <a:pt x="12068983" y="60324"/>
                </a:lnTo>
                <a:lnTo>
                  <a:pt x="12033150" y="56641"/>
                </a:lnTo>
                <a:lnTo>
                  <a:pt x="11945590" y="46608"/>
                </a:lnTo>
                <a:lnTo>
                  <a:pt x="10916273" y="46608"/>
                </a:lnTo>
                <a:lnTo>
                  <a:pt x="10864700" y="46354"/>
                </a:lnTo>
                <a:lnTo>
                  <a:pt x="10813082" y="45338"/>
                </a:lnTo>
                <a:lnTo>
                  <a:pt x="10761405" y="43433"/>
                </a:lnTo>
                <a:lnTo>
                  <a:pt x="10709658" y="40766"/>
                </a:lnTo>
                <a:lnTo>
                  <a:pt x="10698283" y="40004"/>
                </a:lnTo>
                <a:close/>
              </a:path>
              <a:path w="12178665" h="101600">
                <a:moveTo>
                  <a:pt x="6088933" y="41020"/>
                </a:moveTo>
                <a:lnTo>
                  <a:pt x="6057742" y="41274"/>
                </a:lnTo>
                <a:lnTo>
                  <a:pt x="6031918" y="42163"/>
                </a:lnTo>
                <a:lnTo>
                  <a:pt x="5981548" y="45084"/>
                </a:lnTo>
                <a:lnTo>
                  <a:pt x="5780886" y="59435"/>
                </a:lnTo>
                <a:lnTo>
                  <a:pt x="5730911" y="62102"/>
                </a:lnTo>
                <a:lnTo>
                  <a:pt x="5681008" y="64007"/>
                </a:lnTo>
                <a:lnTo>
                  <a:pt x="5631174" y="64642"/>
                </a:lnTo>
                <a:lnTo>
                  <a:pt x="6546658" y="64642"/>
                </a:lnTo>
                <a:lnTo>
                  <a:pt x="6496823" y="64007"/>
                </a:lnTo>
                <a:lnTo>
                  <a:pt x="6446923" y="62102"/>
                </a:lnTo>
                <a:lnTo>
                  <a:pt x="6396954" y="59435"/>
                </a:lnTo>
                <a:lnTo>
                  <a:pt x="6196316" y="45084"/>
                </a:lnTo>
                <a:lnTo>
                  <a:pt x="6145949" y="42163"/>
                </a:lnTo>
                <a:lnTo>
                  <a:pt x="6120125" y="41274"/>
                </a:lnTo>
                <a:lnTo>
                  <a:pt x="6088933" y="41020"/>
                </a:lnTo>
                <a:close/>
              </a:path>
              <a:path w="12178665" h="101600">
                <a:moveTo>
                  <a:pt x="7158755" y="22605"/>
                </a:moveTo>
                <a:lnTo>
                  <a:pt x="7111343" y="22859"/>
                </a:lnTo>
                <a:lnTo>
                  <a:pt x="7063922" y="24002"/>
                </a:lnTo>
                <a:lnTo>
                  <a:pt x="7016488" y="26034"/>
                </a:lnTo>
                <a:lnTo>
                  <a:pt x="6962793" y="29463"/>
                </a:lnTo>
                <a:lnTo>
                  <a:pt x="6909223" y="33781"/>
                </a:lnTo>
                <a:lnTo>
                  <a:pt x="6855760" y="38861"/>
                </a:lnTo>
                <a:lnTo>
                  <a:pt x="6695805" y="56641"/>
                </a:lnTo>
                <a:lnTo>
                  <a:pt x="6646145" y="61340"/>
                </a:lnTo>
                <a:lnTo>
                  <a:pt x="6596430" y="63880"/>
                </a:lnTo>
                <a:lnTo>
                  <a:pt x="6546658" y="64642"/>
                </a:lnTo>
                <a:lnTo>
                  <a:pt x="7051723" y="64642"/>
                </a:lnTo>
                <a:lnTo>
                  <a:pt x="7082781" y="63372"/>
                </a:lnTo>
                <a:lnTo>
                  <a:pt x="7130631" y="62483"/>
                </a:lnTo>
                <a:lnTo>
                  <a:pt x="8235444" y="62483"/>
                </a:lnTo>
                <a:lnTo>
                  <a:pt x="8350189" y="51688"/>
                </a:lnTo>
                <a:lnTo>
                  <a:pt x="8404450" y="47243"/>
                </a:lnTo>
                <a:lnTo>
                  <a:pt x="8412429" y="46735"/>
                </a:lnTo>
                <a:lnTo>
                  <a:pt x="7812264" y="46735"/>
                </a:lnTo>
                <a:lnTo>
                  <a:pt x="7709198" y="45465"/>
                </a:lnTo>
                <a:lnTo>
                  <a:pt x="7606214" y="42163"/>
                </a:lnTo>
                <a:lnTo>
                  <a:pt x="7300997" y="26542"/>
                </a:lnTo>
                <a:lnTo>
                  <a:pt x="7253577" y="24637"/>
                </a:lnTo>
                <a:lnTo>
                  <a:pt x="7206164" y="23240"/>
                </a:lnTo>
                <a:lnTo>
                  <a:pt x="7158755" y="22605"/>
                </a:lnTo>
                <a:close/>
              </a:path>
              <a:path w="12178665" h="101600">
                <a:moveTo>
                  <a:pt x="3545606" y="0"/>
                </a:moveTo>
                <a:lnTo>
                  <a:pt x="3493969" y="1142"/>
                </a:lnTo>
                <a:lnTo>
                  <a:pt x="3440300" y="3682"/>
                </a:lnTo>
                <a:lnTo>
                  <a:pt x="3333110" y="10540"/>
                </a:lnTo>
                <a:lnTo>
                  <a:pt x="2903315" y="45211"/>
                </a:lnTo>
                <a:lnTo>
                  <a:pt x="2879197" y="46608"/>
                </a:lnTo>
                <a:lnTo>
                  <a:pt x="2830954" y="48894"/>
                </a:lnTo>
                <a:lnTo>
                  <a:pt x="2813072" y="49148"/>
                </a:lnTo>
                <a:lnTo>
                  <a:pt x="3357937" y="49148"/>
                </a:lnTo>
                <a:lnTo>
                  <a:pt x="3438143" y="43941"/>
                </a:lnTo>
                <a:lnTo>
                  <a:pt x="3486123" y="41782"/>
                </a:lnTo>
                <a:lnTo>
                  <a:pt x="3534037" y="40512"/>
                </a:lnTo>
                <a:lnTo>
                  <a:pt x="3581906" y="40004"/>
                </a:lnTo>
                <a:lnTo>
                  <a:pt x="4147657" y="40004"/>
                </a:lnTo>
                <a:lnTo>
                  <a:pt x="4107796" y="37337"/>
                </a:lnTo>
                <a:lnTo>
                  <a:pt x="3801697" y="10540"/>
                </a:lnTo>
                <a:lnTo>
                  <a:pt x="3750673" y="6857"/>
                </a:lnTo>
                <a:lnTo>
                  <a:pt x="3699577" y="3682"/>
                </a:lnTo>
                <a:lnTo>
                  <a:pt x="3648385" y="1396"/>
                </a:lnTo>
                <a:lnTo>
                  <a:pt x="3597070" y="126"/>
                </a:lnTo>
                <a:lnTo>
                  <a:pt x="3545606" y="0"/>
                </a:lnTo>
                <a:close/>
              </a:path>
              <a:path w="12178665" h="101600">
                <a:moveTo>
                  <a:pt x="10096660" y="0"/>
                </a:moveTo>
                <a:lnTo>
                  <a:pt x="10045136" y="1142"/>
                </a:lnTo>
                <a:lnTo>
                  <a:pt x="9991192" y="3682"/>
                </a:lnTo>
                <a:lnTo>
                  <a:pt x="9883776" y="10540"/>
                </a:lnTo>
                <a:lnTo>
                  <a:pt x="9454226" y="45211"/>
                </a:lnTo>
                <a:lnTo>
                  <a:pt x="9430077" y="46608"/>
                </a:lnTo>
                <a:lnTo>
                  <a:pt x="9381407" y="48894"/>
                </a:lnTo>
                <a:lnTo>
                  <a:pt x="9363863" y="49148"/>
                </a:lnTo>
                <a:lnTo>
                  <a:pt x="9908600" y="49148"/>
                </a:lnTo>
                <a:lnTo>
                  <a:pt x="9988834" y="43941"/>
                </a:lnTo>
                <a:lnTo>
                  <a:pt x="10036753" y="41782"/>
                </a:lnTo>
                <a:lnTo>
                  <a:pt x="10084672" y="40512"/>
                </a:lnTo>
                <a:lnTo>
                  <a:pt x="10132591" y="40004"/>
                </a:lnTo>
                <a:lnTo>
                  <a:pt x="10698283" y="40004"/>
                </a:lnTo>
                <a:lnTo>
                  <a:pt x="10658471" y="37337"/>
                </a:lnTo>
                <a:lnTo>
                  <a:pt x="10352505" y="10540"/>
                </a:lnTo>
                <a:lnTo>
                  <a:pt x="10301501" y="6857"/>
                </a:lnTo>
                <a:lnTo>
                  <a:pt x="10250436" y="3682"/>
                </a:lnTo>
                <a:lnTo>
                  <a:pt x="10199288" y="1396"/>
                </a:lnTo>
                <a:lnTo>
                  <a:pt x="10148037" y="126"/>
                </a:lnTo>
                <a:lnTo>
                  <a:pt x="10096660" y="0"/>
                </a:lnTo>
                <a:close/>
              </a:path>
              <a:path w="12178665" h="101600">
                <a:moveTo>
                  <a:pt x="2081492" y="0"/>
                </a:moveTo>
                <a:lnTo>
                  <a:pt x="2030036" y="126"/>
                </a:lnTo>
                <a:lnTo>
                  <a:pt x="1978732" y="1396"/>
                </a:lnTo>
                <a:lnTo>
                  <a:pt x="1927552" y="3682"/>
                </a:lnTo>
                <a:lnTo>
                  <a:pt x="1876471" y="6857"/>
                </a:lnTo>
                <a:lnTo>
                  <a:pt x="1825461" y="10667"/>
                </a:lnTo>
                <a:lnTo>
                  <a:pt x="1519393" y="37337"/>
                </a:lnTo>
                <a:lnTo>
                  <a:pt x="1468130" y="40766"/>
                </a:lnTo>
                <a:lnTo>
                  <a:pt x="1416349" y="43433"/>
                </a:lnTo>
                <a:lnTo>
                  <a:pt x="1364649" y="45338"/>
                </a:lnTo>
                <a:lnTo>
                  <a:pt x="1313017" y="46354"/>
                </a:lnTo>
                <a:lnTo>
                  <a:pt x="1261440" y="46735"/>
                </a:lnTo>
                <a:lnTo>
                  <a:pt x="1861740" y="46735"/>
                </a:lnTo>
                <a:lnTo>
                  <a:pt x="1901652" y="44195"/>
                </a:lnTo>
                <a:lnTo>
                  <a:pt x="1949507" y="41909"/>
                </a:lnTo>
                <a:lnTo>
                  <a:pt x="1997347" y="40512"/>
                </a:lnTo>
                <a:lnTo>
                  <a:pt x="2045190" y="40004"/>
                </a:lnTo>
                <a:lnTo>
                  <a:pt x="2657341" y="40004"/>
                </a:lnTo>
                <a:lnTo>
                  <a:pt x="2240413" y="6730"/>
                </a:lnTo>
                <a:lnTo>
                  <a:pt x="2186795" y="3555"/>
                </a:lnTo>
                <a:lnTo>
                  <a:pt x="2133127" y="1142"/>
                </a:lnTo>
                <a:lnTo>
                  <a:pt x="2081492" y="0"/>
                </a:lnTo>
                <a:close/>
              </a:path>
              <a:path w="12178665" h="101600">
                <a:moveTo>
                  <a:pt x="8632056" y="0"/>
                </a:moveTo>
                <a:lnTo>
                  <a:pt x="8580679" y="126"/>
                </a:lnTo>
                <a:lnTo>
                  <a:pt x="8529428" y="1396"/>
                </a:lnTo>
                <a:lnTo>
                  <a:pt x="8478281" y="3682"/>
                </a:lnTo>
                <a:lnTo>
                  <a:pt x="8427216" y="6857"/>
                </a:lnTo>
                <a:lnTo>
                  <a:pt x="8376211" y="10667"/>
                </a:lnTo>
                <a:lnTo>
                  <a:pt x="8070245" y="37337"/>
                </a:lnTo>
                <a:lnTo>
                  <a:pt x="8019059" y="40766"/>
                </a:lnTo>
                <a:lnTo>
                  <a:pt x="7967245" y="43433"/>
                </a:lnTo>
                <a:lnTo>
                  <a:pt x="7915516" y="45338"/>
                </a:lnTo>
                <a:lnTo>
                  <a:pt x="7863860" y="46354"/>
                </a:lnTo>
                <a:lnTo>
                  <a:pt x="7812264" y="46735"/>
                </a:lnTo>
                <a:lnTo>
                  <a:pt x="8412429" y="46735"/>
                </a:lnTo>
                <a:lnTo>
                  <a:pt x="8452327" y="44195"/>
                </a:lnTo>
                <a:lnTo>
                  <a:pt x="8500149" y="41909"/>
                </a:lnTo>
                <a:lnTo>
                  <a:pt x="8547957" y="40512"/>
                </a:lnTo>
                <a:lnTo>
                  <a:pt x="8595793" y="40004"/>
                </a:lnTo>
                <a:lnTo>
                  <a:pt x="9208095" y="40004"/>
                </a:lnTo>
                <a:lnTo>
                  <a:pt x="8844607" y="10540"/>
                </a:lnTo>
                <a:lnTo>
                  <a:pt x="8790955" y="6730"/>
                </a:lnTo>
                <a:lnTo>
                  <a:pt x="8737275" y="3555"/>
                </a:lnTo>
                <a:lnTo>
                  <a:pt x="8683581" y="1142"/>
                </a:lnTo>
                <a:lnTo>
                  <a:pt x="8632056" y="0"/>
                </a:lnTo>
                <a:close/>
              </a:path>
              <a:path w="12178665" h="101600">
                <a:moveTo>
                  <a:pt x="5019132" y="22605"/>
                </a:moveTo>
                <a:lnTo>
                  <a:pt x="4971723" y="23240"/>
                </a:lnTo>
                <a:lnTo>
                  <a:pt x="4924321" y="24637"/>
                </a:lnTo>
                <a:lnTo>
                  <a:pt x="4876920" y="26542"/>
                </a:lnTo>
                <a:lnTo>
                  <a:pt x="4674707" y="37464"/>
                </a:lnTo>
                <a:lnTo>
                  <a:pt x="4520228" y="43941"/>
                </a:lnTo>
                <a:lnTo>
                  <a:pt x="4417247" y="46354"/>
                </a:lnTo>
                <a:lnTo>
                  <a:pt x="4365719" y="46608"/>
                </a:lnTo>
                <a:lnTo>
                  <a:pt x="5394756" y="46608"/>
                </a:lnTo>
                <a:lnTo>
                  <a:pt x="5322087" y="38861"/>
                </a:lnTo>
                <a:lnTo>
                  <a:pt x="5268631" y="33781"/>
                </a:lnTo>
                <a:lnTo>
                  <a:pt x="5215092" y="29463"/>
                </a:lnTo>
                <a:lnTo>
                  <a:pt x="5161458" y="26034"/>
                </a:lnTo>
                <a:lnTo>
                  <a:pt x="5113994" y="24002"/>
                </a:lnTo>
                <a:lnTo>
                  <a:pt x="5066554" y="22859"/>
                </a:lnTo>
                <a:lnTo>
                  <a:pt x="5019132" y="22605"/>
                </a:lnTo>
                <a:close/>
              </a:path>
              <a:path w="12178665" h="101600">
                <a:moveTo>
                  <a:pt x="11569961" y="22605"/>
                </a:moveTo>
                <a:lnTo>
                  <a:pt x="11522553" y="23240"/>
                </a:lnTo>
                <a:lnTo>
                  <a:pt x="11475159" y="24637"/>
                </a:lnTo>
                <a:lnTo>
                  <a:pt x="11427806" y="26542"/>
                </a:lnTo>
                <a:lnTo>
                  <a:pt x="11225480" y="37464"/>
                </a:lnTo>
                <a:lnTo>
                  <a:pt x="11070847" y="43941"/>
                </a:lnTo>
                <a:lnTo>
                  <a:pt x="10967813" y="46354"/>
                </a:lnTo>
                <a:lnTo>
                  <a:pt x="10916273" y="46608"/>
                </a:lnTo>
                <a:lnTo>
                  <a:pt x="11945590" y="46608"/>
                </a:lnTo>
                <a:lnTo>
                  <a:pt x="11872868" y="38861"/>
                </a:lnTo>
                <a:lnTo>
                  <a:pt x="11819396" y="33781"/>
                </a:lnTo>
                <a:lnTo>
                  <a:pt x="11765793" y="29463"/>
                </a:lnTo>
                <a:lnTo>
                  <a:pt x="11711991" y="26034"/>
                </a:lnTo>
                <a:lnTo>
                  <a:pt x="11664708" y="24002"/>
                </a:lnTo>
                <a:lnTo>
                  <a:pt x="11617355" y="22859"/>
                </a:lnTo>
                <a:lnTo>
                  <a:pt x="11569961" y="22605"/>
                </a:lnTo>
                <a:close/>
              </a:path>
            </a:pathLst>
          </a:custGeom>
          <a:solidFill>
            <a:srgbClr val="E76E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94" y="5943565"/>
            <a:ext cx="12177395" cy="127000"/>
          </a:xfrm>
          <a:custGeom>
            <a:avLst/>
            <a:gdLst/>
            <a:ahLst/>
            <a:cxnLst/>
            <a:rect l="l" t="t" r="r" b="b"/>
            <a:pathLst>
              <a:path w="12177395" h="127000">
                <a:moveTo>
                  <a:pt x="595663" y="21589"/>
                </a:moveTo>
                <a:lnTo>
                  <a:pt x="464948" y="25399"/>
                </a:lnTo>
                <a:lnTo>
                  <a:pt x="360479" y="33019"/>
                </a:lnTo>
                <a:lnTo>
                  <a:pt x="254280" y="43179"/>
                </a:lnTo>
                <a:lnTo>
                  <a:pt x="107782" y="59689"/>
                </a:lnTo>
                <a:lnTo>
                  <a:pt x="36010" y="64769"/>
                </a:lnTo>
                <a:lnTo>
                  <a:pt x="0" y="66039"/>
                </a:lnTo>
                <a:lnTo>
                  <a:pt x="0" y="126999"/>
                </a:lnTo>
                <a:lnTo>
                  <a:pt x="54563" y="126999"/>
                </a:lnTo>
                <a:lnTo>
                  <a:pt x="109187" y="124459"/>
                </a:lnTo>
                <a:lnTo>
                  <a:pt x="370879" y="99059"/>
                </a:lnTo>
                <a:lnTo>
                  <a:pt x="477303" y="91439"/>
                </a:lnTo>
                <a:lnTo>
                  <a:pt x="531448" y="88899"/>
                </a:lnTo>
                <a:lnTo>
                  <a:pt x="1681266" y="88899"/>
                </a:lnTo>
                <a:lnTo>
                  <a:pt x="1727280" y="83819"/>
                </a:lnTo>
                <a:lnTo>
                  <a:pt x="1811589" y="76199"/>
                </a:lnTo>
                <a:lnTo>
                  <a:pt x="1853758" y="73659"/>
                </a:lnTo>
                <a:lnTo>
                  <a:pt x="1901247" y="69849"/>
                </a:lnTo>
                <a:lnTo>
                  <a:pt x="1948862" y="67309"/>
                </a:lnTo>
                <a:lnTo>
                  <a:pt x="1996554" y="66039"/>
                </a:lnTo>
                <a:lnTo>
                  <a:pt x="12177315" y="66039"/>
                </a:lnTo>
                <a:lnTo>
                  <a:pt x="12141172" y="64769"/>
                </a:lnTo>
                <a:lnTo>
                  <a:pt x="12123249" y="63499"/>
                </a:lnTo>
                <a:lnTo>
                  <a:pt x="5581217" y="63499"/>
                </a:lnTo>
                <a:lnTo>
                  <a:pt x="5532209" y="60959"/>
                </a:lnTo>
                <a:lnTo>
                  <a:pt x="5427228" y="49529"/>
                </a:lnTo>
                <a:lnTo>
                  <a:pt x="2804356" y="49529"/>
                </a:lnTo>
                <a:lnTo>
                  <a:pt x="2796856" y="48259"/>
                </a:lnTo>
                <a:lnTo>
                  <a:pt x="2764789" y="46989"/>
                </a:lnTo>
                <a:lnTo>
                  <a:pt x="2748782" y="46989"/>
                </a:lnTo>
                <a:lnTo>
                  <a:pt x="2732797" y="45719"/>
                </a:lnTo>
                <a:lnTo>
                  <a:pt x="1212382" y="45719"/>
                </a:lnTo>
                <a:lnTo>
                  <a:pt x="1059807" y="41909"/>
                </a:lnTo>
                <a:lnTo>
                  <a:pt x="858247" y="31749"/>
                </a:lnTo>
                <a:lnTo>
                  <a:pt x="798533" y="27939"/>
                </a:lnTo>
                <a:lnTo>
                  <a:pt x="743934" y="25399"/>
                </a:lnTo>
                <a:lnTo>
                  <a:pt x="595663" y="21589"/>
                </a:lnTo>
                <a:close/>
              </a:path>
              <a:path w="12177395" h="127000">
                <a:moveTo>
                  <a:pt x="12177315" y="88899"/>
                </a:moveTo>
                <a:lnTo>
                  <a:pt x="11644429" y="88899"/>
                </a:lnTo>
                <a:lnTo>
                  <a:pt x="11698858" y="91439"/>
                </a:lnTo>
                <a:lnTo>
                  <a:pt x="11805603" y="99059"/>
                </a:lnTo>
                <a:lnTo>
                  <a:pt x="12067883" y="124459"/>
                </a:lnTo>
                <a:lnTo>
                  <a:pt x="12177315" y="126999"/>
                </a:lnTo>
                <a:lnTo>
                  <a:pt x="12177315" y="88899"/>
                </a:lnTo>
                <a:close/>
              </a:path>
              <a:path w="12177395" h="127000">
                <a:moveTo>
                  <a:pt x="7082306" y="88899"/>
                </a:moveTo>
                <a:lnTo>
                  <a:pt x="5093975" y="88899"/>
                </a:lnTo>
                <a:lnTo>
                  <a:pt x="5148123" y="91439"/>
                </a:lnTo>
                <a:lnTo>
                  <a:pt x="5254693" y="99059"/>
                </a:lnTo>
                <a:lnTo>
                  <a:pt x="5458776" y="119379"/>
                </a:lnTo>
                <a:lnTo>
                  <a:pt x="5512529" y="121919"/>
                </a:lnTo>
                <a:lnTo>
                  <a:pt x="5568374" y="123189"/>
                </a:lnTo>
                <a:lnTo>
                  <a:pt x="5625505" y="123189"/>
                </a:lnTo>
                <a:lnTo>
                  <a:pt x="5683120" y="121919"/>
                </a:lnTo>
                <a:lnTo>
                  <a:pt x="5850817" y="114299"/>
                </a:lnTo>
                <a:lnTo>
                  <a:pt x="5902320" y="110489"/>
                </a:lnTo>
                <a:lnTo>
                  <a:pt x="5950285" y="107949"/>
                </a:lnTo>
                <a:lnTo>
                  <a:pt x="5993907" y="104139"/>
                </a:lnTo>
                <a:lnTo>
                  <a:pt x="6032383" y="102869"/>
                </a:lnTo>
                <a:lnTo>
                  <a:pt x="6064908" y="100329"/>
                </a:lnTo>
                <a:lnTo>
                  <a:pt x="6908617" y="100329"/>
                </a:lnTo>
                <a:lnTo>
                  <a:pt x="6921647" y="99059"/>
                </a:lnTo>
                <a:lnTo>
                  <a:pt x="7028190" y="91439"/>
                </a:lnTo>
                <a:lnTo>
                  <a:pt x="7082306" y="88899"/>
                </a:lnTo>
                <a:close/>
              </a:path>
              <a:path w="12177395" h="127000">
                <a:moveTo>
                  <a:pt x="6908617" y="100329"/>
                </a:moveTo>
                <a:lnTo>
                  <a:pt x="6090678" y="100329"/>
                </a:lnTo>
                <a:lnTo>
                  <a:pt x="6167408" y="102869"/>
                </a:lnTo>
                <a:lnTo>
                  <a:pt x="6212774" y="106679"/>
                </a:lnTo>
                <a:lnTo>
                  <a:pt x="6314259" y="113029"/>
                </a:lnTo>
                <a:lnTo>
                  <a:pt x="6369080" y="115569"/>
                </a:lnTo>
                <a:lnTo>
                  <a:pt x="6425754" y="119379"/>
                </a:lnTo>
                <a:lnTo>
                  <a:pt x="6483633" y="121919"/>
                </a:lnTo>
                <a:lnTo>
                  <a:pt x="6542066" y="123189"/>
                </a:lnTo>
                <a:lnTo>
                  <a:pt x="6600405" y="123189"/>
                </a:lnTo>
                <a:lnTo>
                  <a:pt x="6658001" y="121919"/>
                </a:lnTo>
                <a:lnTo>
                  <a:pt x="6714203" y="119379"/>
                </a:lnTo>
                <a:lnTo>
                  <a:pt x="6908617" y="100329"/>
                </a:lnTo>
                <a:close/>
              </a:path>
              <a:path w="12177395" h="127000">
                <a:moveTo>
                  <a:pt x="3533388" y="66039"/>
                </a:moveTo>
                <a:lnTo>
                  <a:pt x="2091978" y="66039"/>
                </a:lnTo>
                <a:lnTo>
                  <a:pt x="2139612" y="67309"/>
                </a:lnTo>
                <a:lnTo>
                  <a:pt x="2237731" y="72389"/>
                </a:lnTo>
                <a:lnTo>
                  <a:pt x="2389421" y="83819"/>
                </a:lnTo>
                <a:lnTo>
                  <a:pt x="2542101" y="97789"/>
                </a:lnTo>
                <a:lnTo>
                  <a:pt x="2682204" y="109219"/>
                </a:lnTo>
                <a:lnTo>
                  <a:pt x="2741743" y="113029"/>
                </a:lnTo>
                <a:lnTo>
                  <a:pt x="2773880" y="114299"/>
                </a:lnTo>
                <a:lnTo>
                  <a:pt x="2851506" y="114299"/>
                </a:lnTo>
                <a:lnTo>
                  <a:pt x="2943160" y="109219"/>
                </a:lnTo>
                <a:lnTo>
                  <a:pt x="3083308" y="97789"/>
                </a:lnTo>
                <a:lnTo>
                  <a:pt x="3186132" y="88899"/>
                </a:lnTo>
                <a:lnTo>
                  <a:pt x="3235979" y="83819"/>
                </a:lnTo>
                <a:lnTo>
                  <a:pt x="3387652" y="72389"/>
                </a:lnTo>
                <a:lnTo>
                  <a:pt x="3485744" y="67309"/>
                </a:lnTo>
                <a:lnTo>
                  <a:pt x="3533388" y="66039"/>
                </a:lnTo>
                <a:close/>
              </a:path>
              <a:path w="12177395" h="127000">
                <a:moveTo>
                  <a:pt x="10084419" y="66039"/>
                </a:moveTo>
                <a:lnTo>
                  <a:pt x="8642823" y="66039"/>
                </a:lnTo>
                <a:lnTo>
                  <a:pt x="8690515" y="67309"/>
                </a:lnTo>
                <a:lnTo>
                  <a:pt x="8788724" y="72389"/>
                </a:lnTo>
                <a:lnTo>
                  <a:pt x="8940483" y="83819"/>
                </a:lnTo>
                <a:lnTo>
                  <a:pt x="9093048" y="97789"/>
                </a:lnTo>
                <a:lnTo>
                  <a:pt x="9232911" y="109219"/>
                </a:lnTo>
                <a:lnTo>
                  <a:pt x="9292435" y="113029"/>
                </a:lnTo>
                <a:lnTo>
                  <a:pt x="9324650" y="114299"/>
                </a:lnTo>
                <a:lnTo>
                  <a:pt x="9402164" y="114299"/>
                </a:lnTo>
                <a:lnTo>
                  <a:pt x="9434379" y="113029"/>
                </a:lnTo>
                <a:lnTo>
                  <a:pt x="9494026" y="109219"/>
                </a:lnTo>
                <a:lnTo>
                  <a:pt x="9634434" y="97789"/>
                </a:lnTo>
                <a:lnTo>
                  <a:pt x="9699335" y="91439"/>
                </a:lnTo>
                <a:lnTo>
                  <a:pt x="9737299" y="88899"/>
                </a:lnTo>
                <a:lnTo>
                  <a:pt x="9787048" y="83819"/>
                </a:lnTo>
                <a:lnTo>
                  <a:pt x="9938578" y="72389"/>
                </a:lnTo>
                <a:lnTo>
                  <a:pt x="10036840" y="67309"/>
                </a:lnTo>
                <a:lnTo>
                  <a:pt x="10084419" y="66039"/>
                </a:lnTo>
                <a:close/>
              </a:path>
              <a:path w="12177395" h="127000">
                <a:moveTo>
                  <a:pt x="1681266" y="88899"/>
                </a:moveTo>
                <a:lnTo>
                  <a:pt x="625566" y="88899"/>
                </a:lnTo>
                <a:lnTo>
                  <a:pt x="720477" y="91439"/>
                </a:lnTo>
                <a:lnTo>
                  <a:pt x="1054489" y="109219"/>
                </a:lnTo>
                <a:lnTo>
                  <a:pt x="1207012" y="113029"/>
                </a:lnTo>
                <a:lnTo>
                  <a:pt x="1312275" y="113029"/>
                </a:lnTo>
                <a:lnTo>
                  <a:pt x="1365724" y="111759"/>
                </a:lnTo>
                <a:lnTo>
                  <a:pt x="1473831" y="106679"/>
                </a:lnTo>
                <a:lnTo>
                  <a:pt x="1528317" y="102869"/>
                </a:lnTo>
                <a:lnTo>
                  <a:pt x="1607428" y="95249"/>
                </a:lnTo>
                <a:lnTo>
                  <a:pt x="1646756" y="92709"/>
                </a:lnTo>
                <a:lnTo>
                  <a:pt x="1681266" y="88899"/>
                </a:lnTo>
                <a:close/>
              </a:path>
              <a:path w="12177395" h="127000">
                <a:moveTo>
                  <a:pt x="8547341" y="66039"/>
                </a:moveTo>
                <a:lnTo>
                  <a:pt x="3628831" y="66039"/>
                </a:lnTo>
                <a:lnTo>
                  <a:pt x="3676524" y="67309"/>
                </a:lnTo>
                <a:lnTo>
                  <a:pt x="3724129" y="69849"/>
                </a:lnTo>
                <a:lnTo>
                  <a:pt x="3771593" y="73659"/>
                </a:lnTo>
                <a:lnTo>
                  <a:pt x="3813807" y="76199"/>
                </a:lnTo>
                <a:lnTo>
                  <a:pt x="3898116" y="83819"/>
                </a:lnTo>
                <a:lnTo>
                  <a:pt x="3978608" y="92709"/>
                </a:lnTo>
                <a:lnTo>
                  <a:pt x="4017964" y="96519"/>
                </a:lnTo>
                <a:lnTo>
                  <a:pt x="4057542" y="99059"/>
                </a:lnTo>
                <a:lnTo>
                  <a:pt x="4097113" y="102869"/>
                </a:lnTo>
                <a:lnTo>
                  <a:pt x="4151584" y="106679"/>
                </a:lnTo>
                <a:lnTo>
                  <a:pt x="4259674" y="111759"/>
                </a:lnTo>
                <a:lnTo>
                  <a:pt x="4313121" y="113029"/>
                </a:lnTo>
                <a:lnTo>
                  <a:pt x="4418387" y="113029"/>
                </a:lnTo>
                <a:lnTo>
                  <a:pt x="4570926" y="109219"/>
                </a:lnTo>
                <a:lnTo>
                  <a:pt x="4904946" y="91439"/>
                </a:lnTo>
                <a:lnTo>
                  <a:pt x="4999852" y="88899"/>
                </a:lnTo>
                <a:lnTo>
                  <a:pt x="8236178" y="88899"/>
                </a:lnTo>
                <a:lnTo>
                  <a:pt x="8278058" y="83819"/>
                </a:lnTo>
                <a:lnTo>
                  <a:pt x="8362412" y="76199"/>
                </a:lnTo>
                <a:lnTo>
                  <a:pt x="8404291" y="73659"/>
                </a:lnTo>
                <a:lnTo>
                  <a:pt x="8451914" y="69849"/>
                </a:lnTo>
                <a:lnTo>
                  <a:pt x="8499607" y="67309"/>
                </a:lnTo>
                <a:lnTo>
                  <a:pt x="8547341" y="66039"/>
                </a:lnTo>
                <a:close/>
              </a:path>
              <a:path w="12177395" h="127000">
                <a:moveTo>
                  <a:pt x="8236178" y="88899"/>
                </a:moveTo>
                <a:lnTo>
                  <a:pt x="7176429" y="88899"/>
                </a:lnTo>
                <a:lnTo>
                  <a:pt x="7271335" y="91439"/>
                </a:lnTo>
                <a:lnTo>
                  <a:pt x="7605339" y="109219"/>
                </a:lnTo>
                <a:lnTo>
                  <a:pt x="7757862" y="113029"/>
                </a:lnTo>
                <a:lnTo>
                  <a:pt x="7863125" y="113029"/>
                </a:lnTo>
                <a:lnTo>
                  <a:pt x="7916574" y="111759"/>
                </a:lnTo>
                <a:lnTo>
                  <a:pt x="8024681" y="106679"/>
                </a:lnTo>
                <a:lnTo>
                  <a:pt x="8079167" y="102869"/>
                </a:lnTo>
                <a:lnTo>
                  <a:pt x="8158268" y="95249"/>
                </a:lnTo>
                <a:lnTo>
                  <a:pt x="8197595" y="92709"/>
                </a:lnTo>
                <a:lnTo>
                  <a:pt x="8236178" y="88899"/>
                </a:lnTo>
                <a:close/>
              </a:path>
              <a:path w="12177395" h="127000">
                <a:moveTo>
                  <a:pt x="12177315" y="66039"/>
                </a:moveTo>
                <a:lnTo>
                  <a:pt x="10179868" y="66039"/>
                </a:lnTo>
                <a:lnTo>
                  <a:pt x="10227572" y="67309"/>
                </a:lnTo>
                <a:lnTo>
                  <a:pt x="10275151" y="69849"/>
                </a:lnTo>
                <a:lnTo>
                  <a:pt x="10322522" y="73659"/>
                </a:lnTo>
                <a:lnTo>
                  <a:pt x="10364736" y="76199"/>
                </a:lnTo>
                <a:lnTo>
                  <a:pt x="10448867" y="83819"/>
                </a:lnTo>
                <a:lnTo>
                  <a:pt x="10529553" y="92709"/>
                </a:lnTo>
                <a:lnTo>
                  <a:pt x="10568843" y="96519"/>
                </a:lnTo>
                <a:lnTo>
                  <a:pt x="10608282" y="99059"/>
                </a:lnTo>
                <a:lnTo>
                  <a:pt x="10647646" y="102869"/>
                </a:lnTo>
                <a:lnTo>
                  <a:pt x="10702250" y="106679"/>
                </a:lnTo>
                <a:lnTo>
                  <a:pt x="10810527" y="111759"/>
                </a:lnTo>
                <a:lnTo>
                  <a:pt x="10864033" y="113029"/>
                </a:lnTo>
                <a:lnTo>
                  <a:pt x="10969354" y="113029"/>
                </a:lnTo>
                <a:lnTo>
                  <a:pt x="11121847" y="109219"/>
                </a:lnTo>
                <a:lnTo>
                  <a:pt x="11455860" y="91439"/>
                </a:lnTo>
                <a:lnTo>
                  <a:pt x="11550727" y="88899"/>
                </a:lnTo>
                <a:lnTo>
                  <a:pt x="12177315" y="88899"/>
                </a:lnTo>
                <a:lnTo>
                  <a:pt x="12177315" y="66039"/>
                </a:lnTo>
                <a:close/>
              </a:path>
              <a:path w="12177395" h="127000">
                <a:moveTo>
                  <a:pt x="6123276" y="40639"/>
                </a:moveTo>
                <a:lnTo>
                  <a:pt x="6053922" y="40639"/>
                </a:lnTo>
                <a:lnTo>
                  <a:pt x="5976063" y="44449"/>
                </a:lnTo>
                <a:lnTo>
                  <a:pt x="5828006" y="55879"/>
                </a:lnTo>
                <a:lnTo>
                  <a:pt x="5778546" y="58419"/>
                </a:lnTo>
                <a:lnTo>
                  <a:pt x="5729098" y="62229"/>
                </a:lnTo>
                <a:lnTo>
                  <a:pt x="5679701" y="63499"/>
                </a:lnTo>
                <a:lnTo>
                  <a:pt x="6497438" y="63499"/>
                </a:lnTo>
                <a:lnTo>
                  <a:pt x="6448036" y="62229"/>
                </a:lnTo>
                <a:lnTo>
                  <a:pt x="6398588" y="58419"/>
                </a:lnTo>
                <a:lnTo>
                  <a:pt x="6349131" y="55879"/>
                </a:lnTo>
                <a:lnTo>
                  <a:pt x="6201088" y="44449"/>
                </a:lnTo>
                <a:lnTo>
                  <a:pt x="6123276" y="40639"/>
                </a:lnTo>
                <a:close/>
              </a:path>
              <a:path w="12177395" h="127000">
                <a:moveTo>
                  <a:pt x="7146020" y="21589"/>
                </a:moveTo>
                <a:lnTo>
                  <a:pt x="7015299" y="25399"/>
                </a:lnTo>
                <a:lnTo>
                  <a:pt x="6910860" y="33019"/>
                </a:lnTo>
                <a:lnTo>
                  <a:pt x="6804658" y="43179"/>
                </a:lnTo>
                <a:lnTo>
                  <a:pt x="6644985" y="60959"/>
                </a:lnTo>
                <a:lnTo>
                  <a:pt x="6595950" y="63499"/>
                </a:lnTo>
                <a:lnTo>
                  <a:pt x="12123249" y="63499"/>
                </a:lnTo>
                <a:lnTo>
                  <a:pt x="12069481" y="59689"/>
                </a:lnTo>
                <a:lnTo>
                  <a:pt x="11977559" y="49529"/>
                </a:lnTo>
                <a:lnTo>
                  <a:pt x="9354585" y="49529"/>
                </a:lnTo>
                <a:lnTo>
                  <a:pt x="9347151" y="48259"/>
                </a:lnTo>
                <a:lnTo>
                  <a:pt x="9315035" y="46989"/>
                </a:lnTo>
                <a:lnTo>
                  <a:pt x="9298977" y="46989"/>
                </a:lnTo>
                <a:lnTo>
                  <a:pt x="9282998" y="45719"/>
                </a:lnTo>
                <a:lnTo>
                  <a:pt x="7762683" y="45719"/>
                </a:lnTo>
                <a:lnTo>
                  <a:pt x="7610163" y="41909"/>
                </a:lnTo>
                <a:lnTo>
                  <a:pt x="7408621" y="31749"/>
                </a:lnTo>
                <a:lnTo>
                  <a:pt x="7348907" y="27939"/>
                </a:lnTo>
                <a:lnTo>
                  <a:pt x="7294306" y="25399"/>
                </a:lnTo>
                <a:lnTo>
                  <a:pt x="7146020" y="21589"/>
                </a:lnTo>
                <a:close/>
              </a:path>
              <a:path w="12177395" h="127000">
                <a:moveTo>
                  <a:pt x="3594120" y="0"/>
                </a:moveTo>
                <a:lnTo>
                  <a:pt x="3493255" y="0"/>
                </a:lnTo>
                <a:lnTo>
                  <a:pt x="3443192" y="2539"/>
                </a:lnTo>
                <a:lnTo>
                  <a:pt x="3393078" y="6349"/>
                </a:lnTo>
                <a:lnTo>
                  <a:pt x="3343034" y="8889"/>
                </a:lnTo>
                <a:lnTo>
                  <a:pt x="3243643" y="16509"/>
                </a:lnTo>
                <a:lnTo>
                  <a:pt x="3194538" y="21589"/>
                </a:lnTo>
                <a:lnTo>
                  <a:pt x="3137008" y="25399"/>
                </a:lnTo>
                <a:lnTo>
                  <a:pt x="3117856" y="27939"/>
                </a:lnTo>
                <a:lnTo>
                  <a:pt x="2878088" y="46989"/>
                </a:lnTo>
                <a:lnTo>
                  <a:pt x="2862108" y="46989"/>
                </a:lnTo>
                <a:lnTo>
                  <a:pt x="2830082" y="48259"/>
                </a:lnTo>
                <a:lnTo>
                  <a:pt x="2822537" y="49529"/>
                </a:lnTo>
                <a:lnTo>
                  <a:pt x="5427228" y="49529"/>
                </a:lnTo>
                <a:lnTo>
                  <a:pt x="5394425" y="45719"/>
                </a:lnTo>
                <a:lnTo>
                  <a:pt x="4312481" y="45719"/>
                </a:lnTo>
                <a:lnTo>
                  <a:pt x="4210511" y="43179"/>
                </a:lnTo>
                <a:lnTo>
                  <a:pt x="4159601" y="40639"/>
                </a:lnTo>
                <a:lnTo>
                  <a:pt x="4104903" y="36829"/>
                </a:lnTo>
                <a:lnTo>
                  <a:pt x="3893035" y="17779"/>
                </a:lnTo>
                <a:lnTo>
                  <a:pt x="3843816" y="13969"/>
                </a:lnTo>
                <a:lnTo>
                  <a:pt x="3794308" y="8889"/>
                </a:lnTo>
                <a:lnTo>
                  <a:pt x="3744547" y="6349"/>
                </a:lnTo>
                <a:lnTo>
                  <a:pt x="3694570" y="2539"/>
                </a:lnTo>
                <a:lnTo>
                  <a:pt x="3594120" y="0"/>
                </a:lnTo>
                <a:close/>
              </a:path>
              <a:path w="12177395" h="127000">
                <a:moveTo>
                  <a:pt x="10144304" y="0"/>
                </a:moveTo>
                <a:lnTo>
                  <a:pt x="10043392" y="0"/>
                </a:lnTo>
                <a:lnTo>
                  <a:pt x="9993386" y="2539"/>
                </a:lnTo>
                <a:lnTo>
                  <a:pt x="9943358" y="6349"/>
                </a:lnTo>
                <a:lnTo>
                  <a:pt x="9893418" y="8889"/>
                </a:lnTo>
                <a:lnTo>
                  <a:pt x="9706472" y="24129"/>
                </a:lnTo>
                <a:lnTo>
                  <a:pt x="9687354" y="25399"/>
                </a:lnTo>
                <a:lnTo>
                  <a:pt x="9668310" y="27939"/>
                </a:lnTo>
                <a:lnTo>
                  <a:pt x="9428630" y="46989"/>
                </a:lnTo>
                <a:lnTo>
                  <a:pt x="9412572" y="46989"/>
                </a:lnTo>
                <a:lnTo>
                  <a:pt x="9380456" y="48259"/>
                </a:lnTo>
                <a:lnTo>
                  <a:pt x="9373022" y="49529"/>
                </a:lnTo>
                <a:lnTo>
                  <a:pt x="11977559" y="49529"/>
                </a:lnTo>
                <a:lnTo>
                  <a:pt x="11944736" y="45719"/>
                </a:lnTo>
                <a:lnTo>
                  <a:pt x="10863165" y="45719"/>
                </a:lnTo>
                <a:lnTo>
                  <a:pt x="10761203" y="43179"/>
                </a:lnTo>
                <a:lnTo>
                  <a:pt x="10710292" y="40639"/>
                </a:lnTo>
                <a:lnTo>
                  <a:pt x="10655477" y="36829"/>
                </a:lnTo>
                <a:lnTo>
                  <a:pt x="10443387" y="17779"/>
                </a:lnTo>
                <a:lnTo>
                  <a:pt x="10394187" y="13969"/>
                </a:lnTo>
                <a:lnTo>
                  <a:pt x="10344667" y="8889"/>
                </a:lnTo>
                <a:lnTo>
                  <a:pt x="10294873" y="6349"/>
                </a:lnTo>
                <a:lnTo>
                  <a:pt x="10244851" y="2539"/>
                </a:lnTo>
                <a:lnTo>
                  <a:pt x="10144304" y="0"/>
                </a:lnTo>
                <a:close/>
              </a:path>
              <a:path w="12177395" h="127000">
                <a:moveTo>
                  <a:pt x="2133603" y="0"/>
                </a:moveTo>
                <a:lnTo>
                  <a:pt x="2032738" y="0"/>
                </a:lnTo>
                <a:lnTo>
                  <a:pt x="1932288" y="2539"/>
                </a:lnTo>
                <a:lnTo>
                  <a:pt x="1882311" y="6349"/>
                </a:lnTo>
                <a:lnTo>
                  <a:pt x="1832550" y="8889"/>
                </a:lnTo>
                <a:lnTo>
                  <a:pt x="1783042" y="13969"/>
                </a:lnTo>
                <a:lnTo>
                  <a:pt x="1733824" y="17779"/>
                </a:lnTo>
                <a:lnTo>
                  <a:pt x="1521955" y="36829"/>
                </a:lnTo>
                <a:lnTo>
                  <a:pt x="1467257" y="40639"/>
                </a:lnTo>
                <a:lnTo>
                  <a:pt x="1416347" y="43179"/>
                </a:lnTo>
                <a:lnTo>
                  <a:pt x="1314376" y="45719"/>
                </a:lnTo>
                <a:lnTo>
                  <a:pt x="2732797" y="45719"/>
                </a:lnTo>
                <a:lnTo>
                  <a:pt x="2432320" y="21589"/>
                </a:lnTo>
                <a:lnTo>
                  <a:pt x="2383210" y="16509"/>
                </a:lnTo>
                <a:lnTo>
                  <a:pt x="2283794" y="8889"/>
                </a:lnTo>
                <a:lnTo>
                  <a:pt x="2233745" y="6349"/>
                </a:lnTo>
                <a:lnTo>
                  <a:pt x="2183639" y="2539"/>
                </a:lnTo>
                <a:lnTo>
                  <a:pt x="2133603" y="0"/>
                </a:lnTo>
                <a:close/>
              </a:path>
              <a:path w="12177395" h="127000">
                <a:moveTo>
                  <a:pt x="5031179" y="21589"/>
                </a:moveTo>
                <a:lnTo>
                  <a:pt x="4882922" y="25399"/>
                </a:lnTo>
                <a:lnTo>
                  <a:pt x="4828325" y="27939"/>
                </a:lnTo>
                <a:lnTo>
                  <a:pt x="4768549" y="31749"/>
                </a:lnTo>
                <a:lnTo>
                  <a:pt x="4567033" y="41909"/>
                </a:lnTo>
                <a:lnTo>
                  <a:pt x="4414471" y="45719"/>
                </a:lnTo>
                <a:lnTo>
                  <a:pt x="5394425" y="45719"/>
                </a:lnTo>
                <a:lnTo>
                  <a:pt x="5372556" y="43179"/>
                </a:lnTo>
                <a:lnTo>
                  <a:pt x="5266338" y="33019"/>
                </a:lnTo>
                <a:lnTo>
                  <a:pt x="5161934" y="25399"/>
                </a:lnTo>
                <a:lnTo>
                  <a:pt x="5031179" y="21589"/>
                </a:lnTo>
                <a:close/>
              </a:path>
              <a:path w="12177395" h="127000">
                <a:moveTo>
                  <a:pt x="8684215" y="0"/>
                </a:moveTo>
                <a:lnTo>
                  <a:pt x="8583303" y="0"/>
                </a:lnTo>
                <a:lnTo>
                  <a:pt x="8482756" y="2539"/>
                </a:lnTo>
                <a:lnTo>
                  <a:pt x="8432733" y="6349"/>
                </a:lnTo>
                <a:lnTo>
                  <a:pt x="8382939" y="8889"/>
                </a:lnTo>
                <a:lnTo>
                  <a:pt x="8333420" y="13969"/>
                </a:lnTo>
                <a:lnTo>
                  <a:pt x="8284220" y="17779"/>
                </a:lnTo>
                <a:lnTo>
                  <a:pt x="8072130" y="36829"/>
                </a:lnTo>
                <a:lnTo>
                  <a:pt x="8017315" y="40639"/>
                </a:lnTo>
                <a:lnTo>
                  <a:pt x="7966471" y="43179"/>
                </a:lnTo>
                <a:lnTo>
                  <a:pt x="7864606" y="45719"/>
                </a:lnTo>
                <a:lnTo>
                  <a:pt x="9282998" y="45719"/>
                </a:lnTo>
                <a:lnTo>
                  <a:pt x="9001868" y="22859"/>
                </a:lnTo>
                <a:lnTo>
                  <a:pt x="8982377" y="21589"/>
                </a:lnTo>
                <a:lnTo>
                  <a:pt x="8933363" y="16509"/>
                </a:lnTo>
                <a:lnTo>
                  <a:pt x="8834188" y="8889"/>
                </a:lnTo>
                <a:lnTo>
                  <a:pt x="8784249" y="6349"/>
                </a:lnTo>
                <a:lnTo>
                  <a:pt x="8734221" y="2539"/>
                </a:lnTo>
                <a:lnTo>
                  <a:pt x="8684215" y="0"/>
                </a:lnTo>
                <a:close/>
              </a:path>
              <a:path w="12177395" h="127000">
                <a:moveTo>
                  <a:pt x="11581810" y="21589"/>
                </a:moveTo>
                <a:lnTo>
                  <a:pt x="11433393" y="25399"/>
                </a:lnTo>
                <a:lnTo>
                  <a:pt x="11378779" y="27939"/>
                </a:lnTo>
                <a:lnTo>
                  <a:pt x="11318742" y="31749"/>
                </a:lnTo>
                <a:lnTo>
                  <a:pt x="11117577" y="41909"/>
                </a:lnTo>
                <a:lnTo>
                  <a:pt x="10965127" y="45719"/>
                </a:lnTo>
                <a:lnTo>
                  <a:pt x="11944736" y="45719"/>
                </a:lnTo>
                <a:lnTo>
                  <a:pt x="11922854" y="43179"/>
                </a:lnTo>
                <a:lnTo>
                  <a:pt x="11816683" y="33019"/>
                </a:lnTo>
                <a:lnTo>
                  <a:pt x="11712625" y="25399"/>
                </a:lnTo>
                <a:lnTo>
                  <a:pt x="11581810" y="21589"/>
                </a:lnTo>
                <a:close/>
              </a:path>
            </a:pathLst>
          </a:custGeom>
          <a:solidFill>
            <a:srgbClr val="E9C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5" y="6182642"/>
            <a:ext cx="12178030" cy="36830"/>
          </a:xfrm>
          <a:custGeom>
            <a:avLst/>
            <a:gdLst/>
            <a:ahLst/>
            <a:cxnLst/>
            <a:rect l="l" t="t" r="r" b="b"/>
            <a:pathLst>
              <a:path w="12178030" h="36829">
                <a:moveTo>
                  <a:pt x="-18820" y="18131"/>
                </a:moveTo>
                <a:lnTo>
                  <a:pt x="12196769" y="18131"/>
                </a:lnTo>
              </a:path>
            </a:pathLst>
          </a:custGeom>
          <a:ln w="73903">
            <a:solidFill>
              <a:srgbClr val="E76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4214" y="6661703"/>
            <a:ext cx="86995" cy="5715"/>
          </a:xfrm>
          <a:custGeom>
            <a:avLst/>
            <a:gdLst/>
            <a:ahLst/>
            <a:cxnLst/>
            <a:rect l="l" t="t" r="r" b="b"/>
            <a:pathLst>
              <a:path w="86994" h="5715">
                <a:moveTo>
                  <a:pt x="0" y="0"/>
                </a:moveTo>
                <a:lnTo>
                  <a:pt x="21719" y="1356"/>
                </a:lnTo>
                <a:lnTo>
                  <a:pt x="43445" y="2740"/>
                </a:lnTo>
                <a:lnTo>
                  <a:pt x="65157" y="4141"/>
                </a:lnTo>
                <a:lnTo>
                  <a:pt x="86831" y="5551"/>
                </a:lnTo>
                <a:lnTo>
                  <a:pt x="65168" y="4154"/>
                </a:lnTo>
                <a:lnTo>
                  <a:pt x="43475" y="2775"/>
                </a:lnTo>
                <a:lnTo>
                  <a:pt x="21752" y="1396"/>
                </a:lnTo>
                <a:lnTo>
                  <a:pt x="0" y="0"/>
                </a:lnTo>
                <a:close/>
              </a:path>
            </a:pathLst>
          </a:custGeom>
          <a:ln w="37642">
            <a:solidFill>
              <a:srgbClr val="E76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8474" y="6661703"/>
            <a:ext cx="87630" cy="5715"/>
          </a:xfrm>
          <a:custGeom>
            <a:avLst/>
            <a:gdLst/>
            <a:ahLst/>
            <a:cxnLst/>
            <a:rect l="l" t="t" r="r" b="b"/>
            <a:pathLst>
              <a:path w="87629" h="5715">
                <a:moveTo>
                  <a:pt x="0" y="5551"/>
                </a:moveTo>
                <a:lnTo>
                  <a:pt x="21546" y="4154"/>
                </a:lnTo>
                <a:lnTo>
                  <a:pt x="43316" y="2775"/>
                </a:lnTo>
                <a:lnTo>
                  <a:pt x="65235" y="1396"/>
                </a:lnTo>
                <a:lnTo>
                  <a:pt x="87228" y="0"/>
                </a:lnTo>
                <a:lnTo>
                  <a:pt x="65346" y="1396"/>
                </a:lnTo>
                <a:lnTo>
                  <a:pt x="43614" y="2775"/>
                </a:lnTo>
                <a:lnTo>
                  <a:pt x="21881" y="4154"/>
                </a:lnTo>
                <a:lnTo>
                  <a:pt x="0" y="5551"/>
                </a:lnTo>
                <a:close/>
              </a:path>
            </a:pathLst>
          </a:custGeom>
          <a:ln w="37642">
            <a:solidFill>
              <a:srgbClr val="E76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31" y="6648911"/>
            <a:ext cx="12178030" cy="36830"/>
          </a:xfrm>
          <a:custGeom>
            <a:avLst/>
            <a:gdLst/>
            <a:ahLst/>
            <a:cxnLst/>
            <a:rect l="l" t="t" r="r" b="b"/>
            <a:pathLst>
              <a:path w="12178030" h="36829">
                <a:moveTo>
                  <a:pt x="-18820" y="18111"/>
                </a:moveTo>
                <a:lnTo>
                  <a:pt x="12196483" y="18111"/>
                </a:lnTo>
              </a:path>
            </a:pathLst>
          </a:custGeom>
          <a:ln w="73863">
            <a:solidFill>
              <a:srgbClr val="E76E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89119" y="569163"/>
            <a:ext cx="2421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65" dirty="0"/>
              <a:t>TUTORIAL</a:t>
            </a:r>
            <a:endParaRPr sz="4000"/>
          </a:p>
        </p:txBody>
      </p:sp>
      <p:sp>
        <p:nvSpPr>
          <p:cNvPr id="13" name="object 13"/>
          <p:cNvSpPr txBox="1"/>
          <p:nvPr/>
        </p:nvSpPr>
        <p:spPr>
          <a:xfrm>
            <a:off x="1398524" y="1615186"/>
            <a:ext cx="8110855" cy="32900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In a 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group </a:t>
            </a:r>
            <a:r>
              <a:rPr sz="28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Segoe UI"/>
                <a:cs typeface="Segoe UI"/>
              </a:rPr>
              <a:t>3-4</a:t>
            </a:r>
            <a:r>
              <a:rPr sz="2800" spc="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00" dirty="0">
                <a:solidFill>
                  <a:srgbClr val="FFFFFF"/>
                </a:solidFill>
                <a:latin typeface="Segoe UI"/>
                <a:cs typeface="Segoe UI"/>
              </a:rPr>
              <a:t>persons:</a:t>
            </a:r>
            <a:endParaRPr sz="2800" dirty="0">
              <a:latin typeface="Segoe UI"/>
              <a:cs typeface="Segoe UI"/>
            </a:endParaRPr>
          </a:p>
          <a:p>
            <a:pPr marL="379730" indent="-367030">
              <a:lnSpc>
                <a:spcPct val="100000"/>
              </a:lnSpc>
              <a:spcBef>
                <a:spcPts val="2685"/>
              </a:spcBef>
              <a:buAutoNum type="arabicPeriod"/>
              <a:tabLst>
                <a:tab pos="380365" algn="l"/>
              </a:tabLst>
            </a:pPr>
            <a:r>
              <a:rPr lang="en-MY" sz="2800" spc="-10" dirty="0">
                <a:solidFill>
                  <a:srgbClr val="FFFFFF"/>
                </a:solidFill>
                <a:latin typeface="Segoe UI"/>
                <a:cs typeface="Segoe UI"/>
              </a:rPr>
              <a:t>Compare the functions and roles of public libraries and academic libraries by highlighting four (4) key differences.</a:t>
            </a:r>
          </a:p>
          <a:p>
            <a:pPr marL="379730" indent="-367030">
              <a:lnSpc>
                <a:spcPct val="100000"/>
              </a:lnSpc>
              <a:spcBef>
                <a:spcPts val="2685"/>
              </a:spcBef>
              <a:buAutoNum type="arabicPeriod"/>
              <a:tabLst>
                <a:tab pos="380365" algn="l"/>
              </a:tabLst>
            </a:pPr>
            <a:r>
              <a:rPr lang="en-MY" sz="2800" spc="-10" dirty="0">
                <a:solidFill>
                  <a:srgbClr val="FFFFFF"/>
                </a:solidFill>
                <a:latin typeface="Segoe UI"/>
                <a:cs typeface="Segoe UI"/>
              </a:rPr>
              <a:t>State the distinction between an archive and archival material.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7870" y="139634"/>
            <a:ext cx="7738719" cy="1155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dirty="0">
                <a:solidFill>
                  <a:srgbClr val="3A2D57"/>
                </a:solidFill>
              </a:rPr>
              <a:t>TYPES </a:t>
            </a:r>
            <a:r>
              <a:rPr spc="-5" dirty="0">
                <a:solidFill>
                  <a:srgbClr val="3A2D57"/>
                </a:solidFill>
              </a:rPr>
              <a:t>OF</a:t>
            </a:r>
            <a:r>
              <a:rPr spc="-275" dirty="0">
                <a:solidFill>
                  <a:srgbClr val="3A2D57"/>
                </a:solidFill>
              </a:rPr>
              <a:t> </a:t>
            </a:r>
            <a:r>
              <a:rPr spc="-30" dirty="0">
                <a:solidFill>
                  <a:srgbClr val="3A2D57"/>
                </a:solidFill>
              </a:rPr>
              <a:t>INFORMATION  </a:t>
            </a:r>
            <a:r>
              <a:rPr spc="-50" dirty="0">
                <a:solidFill>
                  <a:srgbClr val="3A2D57"/>
                </a:solidFill>
              </a:rPr>
              <a:t>AGENCIES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7923" y="1607946"/>
            <a:ext cx="7875270" cy="435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8460" algn="l"/>
              </a:tabLst>
            </a:pP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LIBRARY</a:t>
            </a:r>
            <a:endParaRPr sz="2400" dirty="0">
              <a:latin typeface="Segoe UI"/>
              <a:cs typeface="Segoe UI"/>
            </a:endParaRPr>
          </a:p>
          <a:p>
            <a:pPr marL="815340" marR="5080" lvl="1" indent="-457200" algn="just">
              <a:lnSpc>
                <a:spcPct val="150000"/>
              </a:lnSpc>
              <a:spcBef>
                <a:spcPts val="505"/>
              </a:spcBef>
              <a:buFont typeface="+mj-lt"/>
              <a:buAutoNum type="arabicPeriod"/>
              <a:tabLst>
                <a:tab pos="645160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collection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books and other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literacy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materials 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kept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reading, research,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study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consultation.</a:t>
            </a:r>
            <a:endParaRPr sz="2400" dirty="0">
              <a:latin typeface="Segoe UI"/>
              <a:cs typeface="Segoe UI"/>
            </a:endParaRPr>
          </a:p>
          <a:p>
            <a:pPr marL="815340" marR="6350" lvl="1" indent="-457200" algn="just">
              <a:lnSpc>
                <a:spcPct val="150000"/>
              </a:lnSpc>
              <a:spcBef>
                <a:spcPts val="495"/>
              </a:spcBef>
              <a:buFont typeface="+mj-lt"/>
              <a:buAutoNum type="arabicPeriod"/>
              <a:tabLst>
                <a:tab pos="645160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collection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information,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sources, 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resources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services,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organized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for use, and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maintained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by a public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body,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institution, or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private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individual.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In the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more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traditional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sense,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it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means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collection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400" spc="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books.</a:t>
            </a:r>
            <a:endParaRPr sz="24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4783" y="2602814"/>
            <a:ext cx="4748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45" dirty="0"/>
              <a:t>Thank</a:t>
            </a:r>
            <a:r>
              <a:rPr sz="7200" spc="-190" dirty="0"/>
              <a:t> </a:t>
            </a:r>
            <a:r>
              <a:rPr sz="7200" spc="-200" dirty="0"/>
              <a:t>You!</a:t>
            </a:r>
            <a:endParaRPr sz="7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00" y="273560"/>
            <a:ext cx="5845810" cy="6194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210"/>
              </a:lnSpc>
              <a:spcBef>
                <a:spcPts val="630"/>
              </a:spcBef>
            </a:pPr>
            <a:r>
              <a:rPr lang="en-US" dirty="0">
                <a:solidFill>
                  <a:srgbClr val="3A2D57"/>
                </a:solidFill>
              </a:rPr>
              <a:t>TYPES OF LIBRARY</a:t>
            </a:r>
            <a:endParaRPr spc="-50" dirty="0">
              <a:solidFill>
                <a:srgbClr val="3A2D57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5A7A92-DF56-2E72-CE90-8DC9F7A3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90600"/>
            <a:ext cx="5638800" cy="55862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09669" y="623729"/>
            <a:ext cx="4362450" cy="3300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1000" y="2107429"/>
            <a:ext cx="7331075" cy="3929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85"/>
              </a:spcBef>
              <a:tabLst>
                <a:tab pos="701675" algn="l"/>
              </a:tabLst>
            </a:pPr>
            <a:r>
              <a:rPr sz="2800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National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</a:t>
            </a:r>
            <a:endParaRPr sz="2800" dirty="0">
              <a:latin typeface="Segoe UI"/>
              <a:cs typeface="Segoe UI"/>
            </a:endParaRPr>
          </a:p>
          <a:p>
            <a:pPr marL="1272540" marR="5080" lvl="2" indent="-457200" algn="just">
              <a:lnSpc>
                <a:spcPct val="150000"/>
              </a:lnSpc>
              <a:spcBef>
                <a:spcPts val="595"/>
              </a:spcBef>
              <a:buFont typeface="+mj-lt"/>
              <a:buAutoNum type="arabicPeriod"/>
              <a:tabLst>
                <a:tab pos="1158875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maintain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by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government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funds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nation as a whole. </a:t>
            </a:r>
            <a:endParaRPr lang="en-US" sz="240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272540" marR="5080" lvl="2" indent="-457200" algn="just">
              <a:lnSpc>
                <a:spcPct val="150000"/>
              </a:lnSpc>
              <a:spcBef>
                <a:spcPts val="595"/>
              </a:spcBef>
              <a:buFont typeface="+mj-lt"/>
              <a:buAutoNum type="arabicPeriod"/>
              <a:tabLst>
                <a:tab pos="115887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 is usually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country’s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legal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deposit </a:t>
            </a:r>
            <a:r>
              <a:rPr lang="en-MY" sz="2400" spc="-5" dirty="0">
                <a:solidFill>
                  <a:srgbClr val="FFFFFF"/>
                </a:solidFill>
                <a:latin typeface="Segoe UI"/>
                <a:cs typeface="Segoe UI"/>
              </a:rPr>
              <a:t>library and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 collects</a:t>
            </a:r>
            <a:r>
              <a:rPr lang="en-US" sz="2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preserves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nation’s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literature.</a:t>
            </a:r>
            <a:endParaRPr lang="en-US" sz="2400" spc="-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815340" marR="5080" lvl="2" algn="just">
              <a:lnSpc>
                <a:spcPct val="150000"/>
              </a:lnSpc>
              <a:spcBef>
                <a:spcPts val="595"/>
              </a:spcBef>
              <a:tabLst>
                <a:tab pos="1158875" algn="l"/>
              </a:tabLst>
            </a:pPr>
            <a:r>
              <a:rPr lang="en-MY" sz="2400" spc="-10" dirty="0">
                <a:solidFill>
                  <a:srgbClr val="FFFFFF"/>
                </a:solidFill>
                <a:latin typeface="Segoe UI"/>
                <a:cs typeface="Segoe UI"/>
              </a:rPr>
              <a:t>Example: Perpustakaan Negara Malaysia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7" name="Google Shape;1115;p38">
            <a:extLst>
              <a:ext uri="{FF2B5EF4-FFF2-40B4-BE49-F238E27FC236}">
                <a16:creationId xmlns:a16="http://schemas.microsoft.com/office/drawing/2014/main" id="{40A258DA-F59C-F005-DD6E-6D08E5151237}"/>
              </a:ext>
            </a:extLst>
          </p:cNvPr>
          <p:cNvSpPr/>
          <p:nvPr/>
        </p:nvSpPr>
        <p:spPr>
          <a:xfrm>
            <a:off x="-13636" y="6663"/>
            <a:ext cx="4460538" cy="1155065"/>
          </a:xfrm>
          <a:custGeom>
            <a:avLst/>
            <a:gdLst/>
            <a:ahLst/>
            <a:cxnLst/>
            <a:rect l="l" t="t" r="r" b="b"/>
            <a:pathLst>
              <a:path w="113551" h="24516" extrusionOk="0">
                <a:moveTo>
                  <a:pt x="1" y="0"/>
                </a:moveTo>
                <a:lnTo>
                  <a:pt x="21111" y="20955"/>
                </a:lnTo>
                <a:cubicBezTo>
                  <a:pt x="23409" y="23229"/>
                  <a:pt x="26504" y="24515"/>
                  <a:pt x="29743" y="24515"/>
                </a:cubicBezTo>
                <a:lnTo>
                  <a:pt x="101287" y="24515"/>
                </a:lnTo>
                <a:cubicBezTo>
                  <a:pt x="108062" y="24515"/>
                  <a:pt x="113551" y="19027"/>
                  <a:pt x="113551" y="12252"/>
                </a:cubicBezTo>
                <a:lnTo>
                  <a:pt x="113551" y="12252"/>
                </a:lnTo>
                <a:cubicBezTo>
                  <a:pt x="113551" y="5489"/>
                  <a:pt x="108062" y="0"/>
                  <a:pt x="101287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TYPES OF LIBRARY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8D61A0-94CB-05E6-977C-141611760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03" y="1905000"/>
            <a:ext cx="993734" cy="737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4454" y="1346851"/>
            <a:ext cx="51885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90"/>
              </a:spcBef>
              <a:tabLst>
                <a:tab pos="701675" algn="l"/>
              </a:tabLst>
            </a:pP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National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Library: 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6</a:t>
            </a:r>
            <a:r>
              <a:rPr sz="2800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Functions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79" y="3138678"/>
            <a:ext cx="216979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collection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via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legal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deposit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national imprint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(both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print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electronic)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its cataloguing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    preservation;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7475" y="2904363"/>
            <a:ext cx="171450" cy="3831590"/>
          </a:xfrm>
          <a:custGeom>
            <a:avLst/>
            <a:gdLst/>
            <a:ahLst/>
            <a:cxnLst/>
            <a:rect l="l" t="t" r="r" b="b"/>
            <a:pathLst>
              <a:path w="171450" h="3831590">
                <a:moveTo>
                  <a:pt x="57150" y="165686"/>
                </a:moveTo>
                <a:lnTo>
                  <a:pt x="57150" y="542925"/>
                </a:lnTo>
                <a:lnTo>
                  <a:pt x="114300" y="542925"/>
                </a:lnTo>
                <a:lnTo>
                  <a:pt x="114300" y="171450"/>
                </a:lnTo>
                <a:lnTo>
                  <a:pt x="85725" y="171450"/>
                </a:lnTo>
                <a:lnTo>
                  <a:pt x="57150" y="165686"/>
                </a:lnTo>
                <a:close/>
              </a:path>
              <a:path w="171450" h="3831590">
                <a:moveTo>
                  <a:pt x="114300" y="85725"/>
                </a:moveTo>
                <a:lnTo>
                  <a:pt x="57150" y="85725"/>
                </a:lnTo>
                <a:lnTo>
                  <a:pt x="57150" y="165686"/>
                </a:lnTo>
                <a:lnTo>
                  <a:pt x="85725" y="171450"/>
                </a:lnTo>
                <a:lnTo>
                  <a:pt x="114299" y="165686"/>
                </a:lnTo>
                <a:lnTo>
                  <a:pt x="114300" y="85725"/>
                </a:lnTo>
                <a:close/>
              </a:path>
              <a:path w="171450" h="3831590">
                <a:moveTo>
                  <a:pt x="114300" y="165686"/>
                </a:moveTo>
                <a:lnTo>
                  <a:pt x="85725" y="171450"/>
                </a:lnTo>
                <a:lnTo>
                  <a:pt x="114300" y="171450"/>
                </a:lnTo>
                <a:lnTo>
                  <a:pt x="114300" y="165686"/>
                </a:lnTo>
                <a:close/>
              </a:path>
              <a:path w="171450" h="3831590">
                <a:moveTo>
                  <a:pt x="85725" y="0"/>
                </a:moveTo>
                <a:lnTo>
                  <a:pt x="52345" y="6732"/>
                </a:lnTo>
                <a:lnTo>
                  <a:pt x="25098" y="25098"/>
                </a:lnTo>
                <a:lnTo>
                  <a:pt x="6732" y="52345"/>
                </a:lnTo>
                <a:lnTo>
                  <a:pt x="0" y="85725"/>
                </a:lnTo>
                <a:lnTo>
                  <a:pt x="6732" y="119104"/>
                </a:lnTo>
                <a:lnTo>
                  <a:pt x="25098" y="146351"/>
                </a:lnTo>
                <a:lnTo>
                  <a:pt x="52345" y="164717"/>
                </a:lnTo>
                <a:lnTo>
                  <a:pt x="57150" y="165686"/>
                </a:lnTo>
                <a:lnTo>
                  <a:pt x="57150" y="85725"/>
                </a:lnTo>
                <a:lnTo>
                  <a:pt x="171450" y="85725"/>
                </a:lnTo>
                <a:lnTo>
                  <a:pt x="164717" y="52345"/>
                </a:lnTo>
                <a:lnTo>
                  <a:pt x="146351" y="25098"/>
                </a:lnTo>
                <a:lnTo>
                  <a:pt x="119104" y="6732"/>
                </a:lnTo>
                <a:lnTo>
                  <a:pt x="85725" y="0"/>
                </a:lnTo>
                <a:close/>
              </a:path>
              <a:path w="171450" h="3831590">
                <a:moveTo>
                  <a:pt x="171450" y="85725"/>
                </a:moveTo>
                <a:lnTo>
                  <a:pt x="114300" y="85725"/>
                </a:lnTo>
                <a:lnTo>
                  <a:pt x="114300" y="165686"/>
                </a:lnTo>
                <a:lnTo>
                  <a:pt x="119104" y="164717"/>
                </a:lnTo>
                <a:lnTo>
                  <a:pt x="146351" y="146351"/>
                </a:lnTo>
                <a:lnTo>
                  <a:pt x="164717" y="119104"/>
                </a:lnTo>
                <a:lnTo>
                  <a:pt x="171450" y="85725"/>
                </a:lnTo>
                <a:close/>
              </a:path>
              <a:path w="171450" h="3831590">
                <a:moveTo>
                  <a:pt x="114300" y="714375"/>
                </a:moveTo>
                <a:lnTo>
                  <a:pt x="57150" y="714375"/>
                </a:lnTo>
                <a:lnTo>
                  <a:pt x="57150" y="771525"/>
                </a:lnTo>
                <a:lnTo>
                  <a:pt x="114300" y="771525"/>
                </a:lnTo>
                <a:lnTo>
                  <a:pt x="114300" y="714375"/>
                </a:lnTo>
                <a:close/>
              </a:path>
              <a:path w="171450" h="3831590">
                <a:moveTo>
                  <a:pt x="114300" y="942975"/>
                </a:moveTo>
                <a:lnTo>
                  <a:pt x="57150" y="942975"/>
                </a:lnTo>
                <a:lnTo>
                  <a:pt x="57150" y="1000125"/>
                </a:lnTo>
                <a:lnTo>
                  <a:pt x="114300" y="1000125"/>
                </a:lnTo>
                <a:lnTo>
                  <a:pt x="114300" y="942975"/>
                </a:lnTo>
                <a:close/>
              </a:path>
              <a:path w="171450" h="3831590">
                <a:moveTo>
                  <a:pt x="114300" y="1171575"/>
                </a:moveTo>
                <a:lnTo>
                  <a:pt x="57150" y="1171575"/>
                </a:lnTo>
                <a:lnTo>
                  <a:pt x="57150" y="1628775"/>
                </a:lnTo>
                <a:lnTo>
                  <a:pt x="114300" y="1628775"/>
                </a:lnTo>
                <a:lnTo>
                  <a:pt x="114300" y="1171575"/>
                </a:lnTo>
                <a:close/>
              </a:path>
              <a:path w="171450" h="3831590">
                <a:moveTo>
                  <a:pt x="114300" y="1800225"/>
                </a:moveTo>
                <a:lnTo>
                  <a:pt x="57150" y="1800225"/>
                </a:lnTo>
                <a:lnTo>
                  <a:pt x="57150" y="1857375"/>
                </a:lnTo>
                <a:lnTo>
                  <a:pt x="114300" y="1857375"/>
                </a:lnTo>
                <a:lnTo>
                  <a:pt x="114300" y="1800225"/>
                </a:lnTo>
                <a:close/>
              </a:path>
              <a:path w="171450" h="3831590">
                <a:moveTo>
                  <a:pt x="114300" y="2028825"/>
                </a:moveTo>
                <a:lnTo>
                  <a:pt x="57150" y="2028825"/>
                </a:lnTo>
                <a:lnTo>
                  <a:pt x="57150" y="2085975"/>
                </a:lnTo>
                <a:lnTo>
                  <a:pt x="114300" y="2085975"/>
                </a:lnTo>
                <a:lnTo>
                  <a:pt x="114300" y="2028825"/>
                </a:lnTo>
                <a:close/>
              </a:path>
              <a:path w="171450" h="3831590">
                <a:moveTo>
                  <a:pt x="114300" y="2257425"/>
                </a:moveTo>
                <a:lnTo>
                  <a:pt x="57150" y="2257425"/>
                </a:lnTo>
                <a:lnTo>
                  <a:pt x="57150" y="2714625"/>
                </a:lnTo>
                <a:lnTo>
                  <a:pt x="114300" y="2714625"/>
                </a:lnTo>
                <a:lnTo>
                  <a:pt x="114300" y="2257425"/>
                </a:lnTo>
                <a:close/>
              </a:path>
              <a:path w="171450" h="3831590">
                <a:moveTo>
                  <a:pt x="114300" y="2886075"/>
                </a:moveTo>
                <a:lnTo>
                  <a:pt x="57150" y="2886075"/>
                </a:lnTo>
                <a:lnTo>
                  <a:pt x="57150" y="2943225"/>
                </a:lnTo>
                <a:lnTo>
                  <a:pt x="114300" y="2943225"/>
                </a:lnTo>
                <a:lnTo>
                  <a:pt x="114300" y="2886075"/>
                </a:lnTo>
                <a:close/>
              </a:path>
              <a:path w="171450" h="3831590">
                <a:moveTo>
                  <a:pt x="114300" y="3114675"/>
                </a:moveTo>
                <a:lnTo>
                  <a:pt x="57150" y="3114675"/>
                </a:lnTo>
                <a:lnTo>
                  <a:pt x="57150" y="3171825"/>
                </a:lnTo>
                <a:lnTo>
                  <a:pt x="114300" y="3171825"/>
                </a:lnTo>
                <a:lnTo>
                  <a:pt x="114300" y="3114675"/>
                </a:lnTo>
                <a:close/>
              </a:path>
              <a:path w="171450" h="3831590">
                <a:moveTo>
                  <a:pt x="57150" y="3665830"/>
                </a:moveTo>
                <a:lnTo>
                  <a:pt x="52345" y="3666800"/>
                </a:lnTo>
                <a:lnTo>
                  <a:pt x="25098" y="3685171"/>
                </a:lnTo>
                <a:lnTo>
                  <a:pt x="6732" y="3712420"/>
                </a:lnTo>
                <a:lnTo>
                  <a:pt x="0" y="3745788"/>
                </a:lnTo>
                <a:lnTo>
                  <a:pt x="6732" y="3779157"/>
                </a:lnTo>
                <a:lnTo>
                  <a:pt x="25098" y="3806405"/>
                </a:lnTo>
                <a:lnTo>
                  <a:pt x="52345" y="3824777"/>
                </a:lnTo>
                <a:lnTo>
                  <a:pt x="85725" y="3831513"/>
                </a:lnTo>
                <a:lnTo>
                  <a:pt x="119104" y="3824777"/>
                </a:lnTo>
                <a:lnTo>
                  <a:pt x="146351" y="3806405"/>
                </a:lnTo>
                <a:lnTo>
                  <a:pt x="164717" y="3779157"/>
                </a:lnTo>
                <a:lnTo>
                  <a:pt x="171450" y="3745788"/>
                </a:lnTo>
                <a:lnTo>
                  <a:pt x="57150" y="3745788"/>
                </a:lnTo>
                <a:lnTo>
                  <a:pt x="57150" y="3665830"/>
                </a:lnTo>
                <a:close/>
              </a:path>
              <a:path w="171450" h="3831590">
                <a:moveTo>
                  <a:pt x="85725" y="3660063"/>
                </a:moveTo>
                <a:lnTo>
                  <a:pt x="57150" y="3665830"/>
                </a:lnTo>
                <a:lnTo>
                  <a:pt x="57150" y="3745788"/>
                </a:lnTo>
                <a:lnTo>
                  <a:pt x="114300" y="3745788"/>
                </a:lnTo>
                <a:lnTo>
                  <a:pt x="114300" y="3665830"/>
                </a:lnTo>
                <a:lnTo>
                  <a:pt x="85725" y="3660063"/>
                </a:lnTo>
                <a:close/>
              </a:path>
              <a:path w="171450" h="3831590">
                <a:moveTo>
                  <a:pt x="114300" y="3665830"/>
                </a:moveTo>
                <a:lnTo>
                  <a:pt x="114300" y="3745788"/>
                </a:lnTo>
                <a:lnTo>
                  <a:pt x="171450" y="3745788"/>
                </a:lnTo>
                <a:lnTo>
                  <a:pt x="164717" y="3712420"/>
                </a:lnTo>
                <a:lnTo>
                  <a:pt x="146351" y="3685171"/>
                </a:lnTo>
                <a:lnTo>
                  <a:pt x="119104" y="3666800"/>
                </a:lnTo>
                <a:lnTo>
                  <a:pt x="114300" y="3665830"/>
                </a:lnTo>
                <a:close/>
              </a:path>
              <a:path w="171450" h="3831590">
                <a:moveTo>
                  <a:pt x="114300" y="3343275"/>
                </a:moveTo>
                <a:lnTo>
                  <a:pt x="57150" y="3343275"/>
                </a:lnTo>
                <a:lnTo>
                  <a:pt x="57150" y="3665830"/>
                </a:lnTo>
                <a:lnTo>
                  <a:pt x="85725" y="3660063"/>
                </a:lnTo>
                <a:lnTo>
                  <a:pt x="114300" y="3660063"/>
                </a:lnTo>
                <a:lnTo>
                  <a:pt x="114300" y="3343275"/>
                </a:lnTo>
                <a:close/>
              </a:path>
              <a:path w="171450" h="3831590">
                <a:moveTo>
                  <a:pt x="114300" y="3660063"/>
                </a:moveTo>
                <a:lnTo>
                  <a:pt x="85725" y="3660063"/>
                </a:lnTo>
                <a:lnTo>
                  <a:pt x="114300" y="3665830"/>
                </a:lnTo>
                <a:lnTo>
                  <a:pt x="114300" y="366006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86532" y="3138678"/>
            <a:ext cx="295148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provision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central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services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(e.g., 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reference,  bibliography,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preservation,</a:t>
            </a:r>
            <a:r>
              <a:rPr sz="2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lending)  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users both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directly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through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other 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library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information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centers;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3766" y="3692779"/>
            <a:ext cx="20478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     preservation  and</a:t>
            </a:r>
            <a:r>
              <a:rPr sz="2400" spc="-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promotion 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national  cultural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heritage;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0275" y="2904363"/>
            <a:ext cx="171450" cy="3831590"/>
          </a:xfrm>
          <a:custGeom>
            <a:avLst/>
            <a:gdLst/>
            <a:ahLst/>
            <a:cxnLst/>
            <a:rect l="l" t="t" r="r" b="b"/>
            <a:pathLst>
              <a:path w="171450" h="3831590">
                <a:moveTo>
                  <a:pt x="57150" y="165686"/>
                </a:moveTo>
                <a:lnTo>
                  <a:pt x="57150" y="542925"/>
                </a:lnTo>
                <a:lnTo>
                  <a:pt x="114300" y="542925"/>
                </a:lnTo>
                <a:lnTo>
                  <a:pt x="114300" y="171450"/>
                </a:lnTo>
                <a:lnTo>
                  <a:pt x="85725" y="171450"/>
                </a:lnTo>
                <a:lnTo>
                  <a:pt x="57150" y="165686"/>
                </a:lnTo>
                <a:close/>
              </a:path>
              <a:path w="171450" h="3831590">
                <a:moveTo>
                  <a:pt x="114300" y="85725"/>
                </a:moveTo>
                <a:lnTo>
                  <a:pt x="57150" y="85725"/>
                </a:lnTo>
                <a:lnTo>
                  <a:pt x="57150" y="165686"/>
                </a:lnTo>
                <a:lnTo>
                  <a:pt x="85725" y="171450"/>
                </a:lnTo>
                <a:lnTo>
                  <a:pt x="114299" y="165686"/>
                </a:lnTo>
                <a:lnTo>
                  <a:pt x="114300" y="85725"/>
                </a:lnTo>
                <a:close/>
              </a:path>
              <a:path w="171450" h="3831590">
                <a:moveTo>
                  <a:pt x="114300" y="165686"/>
                </a:moveTo>
                <a:lnTo>
                  <a:pt x="85725" y="171450"/>
                </a:lnTo>
                <a:lnTo>
                  <a:pt x="114300" y="171450"/>
                </a:lnTo>
                <a:lnTo>
                  <a:pt x="114300" y="165686"/>
                </a:lnTo>
                <a:close/>
              </a:path>
              <a:path w="171450" h="3831590">
                <a:moveTo>
                  <a:pt x="85725" y="0"/>
                </a:moveTo>
                <a:lnTo>
                  <a:pt x="52345" y="6732"/>
                </a:lnTo>
                <a:lnTo>
                  <a:pt x="25098" y="25098"/>
                </a:lnTo>
                <a:lnTo>
                  <a:pt x="6732" y="52345"/>
                </a:lnTo>
                <a:lnTo>
                  <a:pt x="0" y="85725"/>
                </a:lnTo>
                <a:lnTo>
                  <a:pt x="6732" y="119104"/>
                </a:lnTo>
                <a:lnTo>
                  <a:pt x="25098" y="146351"/>
                </a:lnTo>
                <a:lnTo>
                  <a:pt x="52345" y="164717"/>
                </a:lnTo>
                <a:lnTo>
                  <a:pt x="57150" y="165686"/>
                </a:lnTo>
                <a:lnTo>
                  <a:pt x="57150" y="85725"/>
                </a:lnTo>
                <a:lnTo>
                  <a:pt x="171450" y="85725"/>
                </a:lnTo>
                <a:lnTo>
                  <a:pt x="164717" y="52345"/>
                </a:lnTo>
                <a:lnTo>
                  <a:pt x="146351" y="25098"/>
                </a:lnTo>
                <a:lnTo>
                  <a:pt x="119104" y="6732"/>
                </a:lnTo>
                <a:lnTo>
                  <a:pt x="85725" y="0"/>
                </a:lnTo>
                <a:close/>
              </a:path>
              <a:path w="171450" h="3831590">
                <a:moveTo>
                  <a:pt x="171450" y="85725"/>
                </a:moveTo>
                <a:lnTo>
                  <a:pt x="114300" y="85725"/>
                </a:lnTo>
                <a:lnTo>
                  <a:pt x="114300" y="165686"/>
                </a:lnTo>
                <a:lnTo>
                  <a:pt x="119104" y="164717"/>
                </a:lnTo>
                <a:lnTo>
                  <a:pt x="146351" y="146351"/>
                </a:lnTo>
                <a:lnTo>
                  <a:pt x="164717" y="119104"/>
                </a:lnTo>
                <a:lnTo>
                  <a:pt x="171450" y="85725"/>
                </a:lnTo>
                <a:close/>
              </a:path>
              <a:path w="171450" h="3831590">
                <a:moveTo>
                  <a:pt x="114300" y="714375"/>
                </a:moveTo>
                <a:lnTo>
                  <a:pt x="57150" y="714375"/>
                </a:lnTo>
                <a:lnTo>
                  <a:pt x="57150" y="771525"/>
                </a:lnTo>
                <a:lnTo>
                  <a:pt x="114300" y="771525"/>
                </a:lnTo>
                <a:lnTo>
                  <a:pt x="114300" y="714375"/>
                </a:lnTo>
                <a:close/>
              </a:path>
              <a:path w="171450" h="3831590">
                <a:moveTo>
                  <a:pt x="114300" y="942975"/>
                </a:moveTo>
                <a:lnTo>
                  <a:pt x="57150" y="942975"/>
                </a:lnTo>
                <a:lnTo>
                  <a:pt x="57150" y="1000125"/>
                </a:lnTo>
                <a:lnTo>
                  <a:pt x="114300" y="1000125"/>
                </a:lnTo>
                <a:lnTo>
                  <a:pt x="114300" y="942975"/>
                </a:lnTo>
                <a:close/>
              </a:path>
              <a:path w="171450" h="3831590">
                <a:moveTo>
                  <a:pt x="114300" y="1171575"/>
                </a:moveTo>
                <a:lnTo>
                  <a:pt x="57150" y="1171575"/>
                </a:lnTo>
                <a:lnTo>
                  <a:pt x="57150" y="1628775"/>
                </a:lnTo>
                <a:lnTo>
                  <a:pt x="114300" y="1628775"/>
                </a:lnTo>
                <a:lnTo>
                  <a:pt x="114300" y="1171575"/>
                </a:lnTo>
                <a:close/>
              </a:path>
              <a:path w="171450" h="3831590">
                <a:moveTo>
                  <a:pt x="114300" y="1800225"/>
                </a:moveTo>
                <a:lnTo>
                  <a:pt x="57150" y="1800225"/>
                </a:lnTo>
                <a:lnTo>
                  <a:pt x="57150" y="1857375"/>
                </a:lnTo>
                <a:lnTo>
                  <a:pt x="114300" y="1857375"/>
                </a:lnTo>
                <a:lnTo>
                  <a:pt x="114300" y="1800225"/>
                </a:lnTo>
                <a:close/>
              </a:path>
              <a:path w="171450" h="3831590">
                <a:moveTo>
                  <a:pt x="114300" y="2028825"/>
                </a:moveTo>
                <a:lnTo>
                  <a:pt x="57150" y="2028825"/>
                </a:lnTo>
                <a:lnTo>
                  <a:pt x="57150" y="2085975"/>
                </a:lnTo>
                <a:lnTo>
                  <a:pt x="114300" y="2085975"/>
                </a:lnTo>
                <a:lnTo>
                  <a:pt x="114300" y="2028825"/>
                </a:lnTo>
                <a:close/>
              </a:path>
              <a:path w="171450" h="3831590">
                <a:moveTo>
                  <a:pt x="114300" y="2257425"/>
                </a:moveTo>
                <a:lnTo>
                  <a:pt x="57150" y="2257425"/>
                </a:lnTo>
                <a:lnTo>
                  <a:pt x="57150" y="2714625"/>
                </a:lnTo>
                <a:lnTo>
                  <a:pt x="114300" y="2714625"/>
                </a:lnTo>
                <a:lnTo>
                  <a:pt x="114300" y="2257425"/>
                </a:lnTo>
                <a:close/>
              </a:path>
              <a:path w="171450" h="3831590">
                <a:moveTo>
                  <a:pt x="114300" y="2886075"/>
                </a:moveTo>
                <a:lnTo>
                  <a:pt x="57150" y="2886075"/>
                </a:lnTo>
                <a:lnTo>
                  <a:pt x="57150" y="2943225"/>
                </a:lnTo>
                <a:lnTo>
                  <a:pt x="114300" y="2943225"/>
                </a:lnTo>
                <a:lnTo>
                  <a:pt x="114300" y="2886075"/>
                </a:lnTo>
                <a:close/>
              </a:path>
              <a:path w="171450" h="3831590">
                <a:moveTo>
                  <a:pt x="114300" y="3114675"/>
                </a:moveTo>
                <a:lnTo>
                  <a:pt x="57150" y="3114675"/>
                </a:lnTo>
                <a:lnTo>
                  <a:pt x="57150" y="3171825"/>
                </a:lnTo>
                <a:lnTo>
                  <a:pt x="114300" y="3171825"/>
                </a:lnTo>
                <a:lnTo>
                  <a:pt x="114300" y="3114675"/>
                </a:lnTo>
                <a:close/>
              </a:path>
              <a:path w="171450" h="3831590">
                <a:moveTo>
                  <a:pt x="57150" y="3665830"/>
                </a:moveTo>
                <a:lnTo>
                  <a:pt x="52345" y="3666800"/>
                </a:lnTo>
                <a:lnTo>
                  <a:pt x="25098" y="3685171"/>
                </a:lnTo>
                <a:lnTo>
                  <a:pt x="6732" y="3712420"/>
                </a:lnTo>
                <a:lnTo>
                  <a:pt x="0" y="3745788"/>
                </a:lnTo>
                <a:lnTo>
                  <a:pt x="6732" y="3779157"/>
                </a:lnTo>
                <a:lnTo>
                  <a:pt x="25098" y="3806405"/>
                </a:lnTo>
                <a:lnTo>
                  <a:pt x="52345" y="3824777"/>
                </a:lnTo>
                <a:lnTo>
                  <a:pt x="85725" y="3831513"/>
                </a:lnTo>
                <a:lnTo>
                  <a:pt x="119104" y="3824777"/>
                </a:lnTo>
                <a:lnTo>
                  <a:pt x="146351" y="3806405"/>
                </a:lnTo>
                <a:lnTo>
                  <a:pt x="164717" y="3779157"/>
                </a:lnTo>
                <a:lnTo>
                  <a:pt x="171450" y="3745788"/>
                </a:lnTo>
                <a:lnTo>
                  <a:pt x="57150" y="3745788"/>
                </a:lnTo>
                <a:lnTo>
                  <a:pt x="57150" y="3665830"/>
                </a:lnTo>
                <a:close/>
              </a:path>
              <a:path w="171450" h="3831590">
                <a:moveTo>
                  <a:pt x="85725" y="3660063"/>
                </a:moveTo>
                <a:lnTo>
                  <a:pt x="57150" y="3665830"/>
                </a:lnTo>
                <a:lnTo>
                  <a:pt x="57150" y="3745788"/>
                </a:lnTo>
                <a:lnTo>
                  <a:pt x="114300" y="3745788"/>
                </a:lnTo>
                <a:lnTo>
                  <a:pt x="114300" y="3665830"/>
                </a:lnTo>
                <a:lnTo>
                  <a:pt x="85725" y="3660063"/>
                </a:lnTo>
                <a:close/>
              </a:path>
              <a:path w="171450" h="3831590">
                <a:moveTo>
                  <a:pt x="114300" y="3665830"/>
                </a:moveTo>
                <a:lnTo>
                  <a:pt x="114300" y="3745788"/>
                </a:lnTo>
                <a:lnTo>
                  <a:pt x="171450" y="3745788"/>
                </a:lnTo>
                <a:lnTo>
                  <a:pt x="164717" y="3712420"/>
                </a:lnTo>
                <a:lnTo>
                  <a:pt x="146351" y="3685171"/>
                </a:lnTo>
                <a:lnTo>
                  <a:pt x="119104" y="3666800"/>
                </a:lnTo>
                <a:lnTo>
                  <a:pt x="114300" y="3665830"/>
                </a:lnTo>
                <a:close/>
              </a:path>
              <a:path w="171450" h="3831590">
                <a:moveTo>
                  <a:pt x="114300" y="3343275"/>
                </a:moveTo>
                <a:lnTo>
                  <a:pt x="57150" y="3343275"/>
                </a:lnTo>
                <a:lnTo>
                  <a:pt x="57150" y="3665830"/>
                </a:lnTo>
                <a:lnTo>
                  <a:pt x="85725" y="3660063"/>
                </a:lnTo>
                <a:lnTo>
                  <a:pt x="114300" y="3660063"/>
                </a:lnTo>
                <a:lnTo>
                  <a:pt x="114300" y="3343275"/>
                </a:lnTo>
                <a:close/>
              </a:path>
              <a:path w="171450" h="3831590">
                <a:moveTo>
                  <a:pt x="114300" y="3660063"/>
                </a:moveTo>
                <a:lnTo>
                  <a:pt x="85725" y="3660063"/>
                </a:lnTo>
                <a:lnTo>
                  <a:pt x="114300" y="3665830"/>
                </a:lnTo>
                <a:lnTo>
                  <a:pt x="114300" y="366006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686016-4348-2BDC-1D5D-015BCF9C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1" y="6663"/>
            <a:ext cx="4462659" cy="115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8EDE9-6AC0-F73F-8DD9-87F554CF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8" y="1883892"/>
            <a:ext cx="1060796" cy="1225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0A61A0-8DB1-0167-711F-C12CD4FBF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349" y="1971769"/>
            <a:ext cx="1060796" cy="1225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C1511-42A3-37A7-28B8-E35D46486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087" y="1971769"/>
            <a:ext cx="1060796" cy="12254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12192000" cy="6845300"/>
          </a:xfrm>
          <a:custGeom>
            <a:avLst/>
            <a:gdLst/>
            <a:ahLst/>
            <a:cxnLst/>
            <a:rect l="l" t="t" r="r" b="b"/>
            <a:pathLst>
              <a:path w="12192000" h="6845300">
                <a:moveTo>
                  <a:pt x="0" y="6845300"/>
                </a:moveTo>
                <a:lnTo>
                  <a:pt x="12192000" y="6845300"/>
                </a:lnTo>
                <a:lnTo>
                  <a:pt x="12192000" y="0"/>
                </a:lnTo>
                <a:lnTo>
                  <a:pt x="0" y="0"/>
                </a:lnTo>
                <a:lnTo>
                  <a:pt x="0" y="6845300"/>
                </a:lnTo>
                <a:close/>
              </a:path>
            </a:pathLst>
          </a:custGeom>
          <a:solidFill>
            <a:srgbClr val="2A9D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8727" y="6663"/>
            <a:ext cx="3799362" cy="684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1200" y="1330245"/>
            <a:ext cx="51885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8140" lvl="1">
              <a:lnSpc>
                <a:spcPct val="100000"/>
              </a:lnSpc>
              <a:spcBef>
                <a:spcPts val="2190"/>
              </a:spcBef>
              <a:tabLst>
                <a:tab pos="701675" algn="l"/>
              </a:tabLst>
            </a:pP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National </a:t>
            </a:r>
            <a:r>
              <a:rPr sz="2800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Library: 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6</a:t>
            </a:r>
            <a:r>
              <a:rPr sz="2800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"/>
                <a:cs typeface="Segoe UI"/>
              </a:rPr>
              <a:t>Functions</a:t>
            </a:r>
            <a:endParaRPr sz="2800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046" y="3692779"/>
            <a:ext cx="193103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acquisition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least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  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ntati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collection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foreign  publications;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7475" y="2904363"/>
            <a:ext cx="171450" cy="3831590"/>
          </a:xfrm>
          <a:custGeom>
            <a:avLst/>
            <a:gdLst/>
            <a:ahLst/>
            <a:cxnLst/>
            <a:rect l="l" t="t" r="r" b="b"/>
            <a:pathLst>
              <a:path w="171450" h="3831590">
                <a:moveTo>
                  <a:pt x="57150" y="165686"/>
                </a:moveTo>
                <a:lnTo>
                  <a:pt x="57150" y="542925"/>
                </a:lnTo>
                <a:lnTo>
                  <a:pt x="114300" y="542925"/>
                </a:lnTo>
                <a:lnTo>
                  <a:pt x="114300" y="171450"/>
                </a:lnTo>
                <a:lnTo>
                  <a:pt x="85725" y="171450"/>
                </a:lnTo>
                <a:lnTo>
                  <a:pt x="57150" y="165686"/>
                </a:lnTo>
                <a:close/>
              </a:path>
              <a:path w="171450" h="3831590">
                <a:moveTo>
                  <a:pt x="114300" y="85725"/>
                </a:moveTo>
                <a:lnTo>
                  <a:pt x="57150" y="85725"/>
                </a:lnTo>
                <a:lnTo>
                  <a:pt x="57150" y="165686"/>
                </a:lnTo>
                <a:lnTo>
                  <a:pt x="85725" y="171450"/>
                </a:lnTo>
                <a:lnTo>
                  <a:pt x="114299" y="165686"/>
                </a:lnTo>
                <a:lnTo>
                  <a:pt x="114300" y="85725"/>
                </a:lnTo>
                <a:close/>
              </a:path>
              <a:path w="171450" h="3831590">
                <a:moveTo>
                  <a:pt x="114300" y="165686"/>
                </a:moveTo>
                <a:lnTo>
                  <a:pt x="85725" y="171450"/>
                </a:lnTo>
                <a:lnTo>
                  <a:pt x="114300" y="171450"/>
                </a:lnTo>
                <a:lnTo>
                  <a:pt x="114300" y="165686"/>
                </a:lnTo>
                <a:close/>
              </a:path>
              <a:path w="171450" h="3831590">
                <a:moveTo>
                  <a:pt x="85725" y="0"/>
                </a:moveTo>
                <a:lnTo>
                  <a:pt x="52345" y="6732"/>
                </a:lnTo>
                <a:lnTo>
                  <a:pt x="25098" y="25098"/>
                </a:lnTo>
                <a:lnTo>
                  <a:pt x="6732" y="52345"/>
                </a:lnTo>
                <a:lnTo>
                  <a:pt x="0" y="85725"/>
                </a:lnTo>
                <a:lnTo>
                  <a:pt x="6732" y="119104"/>
                </a:lnTo>
                <a:lnTo>
                  <a:pt x="25098" y="146351"/>
                </a:lnTo>
                <a:lnTo>
                  <a:pt x="52345" y="164717"/>
                </a:lnTo>
                <a:lnTo>
                  <a:pt x="57150" y="165686"/>
                </a:lnTo>
                <a:lnTo>
                  <a:pt x="57150" y="85725"/>
                </a:lnTo>
                <a:lnTo>
                  <a:pt x="171450" y="85725"/>
                </a:lnTo>
                <a:lnTo>
                  <a:pt x="164717" y="52345"/>
                </a:lnTo>
                <a:lnTo>
                  <a:pt x="146351" y="25098"/>
                </a:lnTo>
                <a:lnTo>
                  <a:pt x="119104" y="6732"/>
                </a:lnTo>
                <a:lnTo>
                  <a:pt x="85725" y="0"/>
                </a:lnTo>
                <a:close/>
              </a:path>
              <a:path w="171450" h="3831590">
                <a:moveTo>
                  <a:pt x="171450" y="85725"/>
                </a:moveTo>
                <a:lnTo>
                  <a:pt x="114300" y="85725"/>
                </a:lnTo>
                <a:lnTo>
                  <a:pt x="114300" y="165686"/>
                </a:lnTo>
                <a:lnTo>
                  <a:pt x="119104" y="164717"/>
                </a:lnTo>
                <a:lnTo>
                  <a:pt x="146351" y="146351"/>
                </a:lnTo>
                <a:lnTo>
                  <a:pt x="164717" y="119104"/>
                </a:lnTo>
                <a:lnTo>
                  <a:pt x="171450" y="85725"/>
                </a:lnTo>
                <a:close/>
              </a:path>
              <a:path w="171450" h="3831590">
                <a:moveTo>
                  <a:pt x="114300" y="714375"/>
                </a:moveTo>
                <a:lnTo>
                  <a:pt x="57150" y="714375"/>
                </a:lnTo>
                <a:lnTo>
                  <a:pt x="57150" y="771525"/>
                </a:lnTo>
                <a:lnTo>
                  <a:pt x="114300" y="771525"/>
                </a:lnTo>
                <a:lnTo>
                  <a:pt x="114300" y="714375"/>
                </a:lnTo>
                <a:close/>
              </a:path>
              <a:path w="171450" h="3831590">
                <a:moveTo>
                  <a:pt x="114300" y="942975"/>
                </a:moveTo>
                <a:lnTo>
                  <a:pt x="57150" y="942975"/>
                </a:lnTo>
                <a:lnTo>
                  <a:pt x="57150" y="1000125"/>
                </a:lnTo>
                <a:lnTo>
                  <a:pt x="114300" y="1000125"/>
                </a:lnTo>
                <a:lnTo>
                  <a:pt x="114300" y="942975"/>
                </a:lnTo>
                <a:close/>
              </a:path>
              <a:path w="171450" h="3831590">
                <a:moveTo>
                  <a:pt x="114300" y="1171575"/>
                </a:moveTo>
                <a:lnTo>
                  <a:pt x="57150" y="1171575"/>
                </a:lnTo>
                <a:lnTo>
                  <a:pt x="57150" y="1628775"/>
                </a:lnTo>
                <a:lnTo>
                  <a:pt x="114300" y="1628775"/>
                </a:lnTo>
                <a:lnTo>
                  <a:pt x="114300" y="1171575"/>
                </a:lnTo>
                <a:close/>
              </a:path>
              <a:path w="171450" h="3831590">
                <a:moveTo>
                  <a:pt x="114300" y="1800225"/>
                </a:moveTo>
                <a:lnTo>
                  <a:pt x="57150" y="1800225"/>
                </a:lnTo>
                <a:lnTo>
                  <a:pt x="57150" y="1857375"/>
                </a:lnTo>
                <a:lnTo>
                  <a:pt x="114300" y="1857375"/>
                </a:lnTo>
                <a:lnTo>
                  <a:pt x="114300" y="1800225"/>
                </a:lnTo>
                <a:close/>
              </a:path>
              <a:path w="171450" h="3831590">
                <a:moveTo>
                  <a:pt x="114300" y="2028825"/>
                </a:moveTo>
                <a:lnTo>
                  <a:pt x="57150" y="2028825"/>
                </a:lnTo>
                <a:lnTo>
                  <a:pt x="57150" y="2085975"/>
                </a:lnTo>
                <a:lnTo>
                  <a:pt x="114300" y="2085975"/>
                </a:lnTo>
                <a:lnTo>
                  <a:pt x="114300" y="2028825"/>
                </a:lnTo>
                <a:close/>
              </a:path>
              <a:path w="171450" h="3831590">
                <a:moveTo>
                  <a:pt x="114300" y="2257425"/>
                </a:moveTo>
                <a:lnTo>
                  <a:pt x="57150" y="2257425"/>
                </a:lnTo>
                <a:lnTo>
                  <a:pt x="57150" y="2714625"/>
                </a:lnTo>
                <a:lnTo>
                  <a:pt x="114300" y="2714625"/>
                </a:lnTo>
                <a:lnTo>
                  <a:pt x="114300" y="2257425"/>
                </a:lnTo>
                <a:close/>
              </a:path>
              <a:path w="171450" h="3831590">
                <a:moveTo>
                  <a:pt x="114300" y="2886075"/>
                </a:moveTo>
                <a:lnTo>
                  <a:pt x="57150" y="2886075"/>
                </a:lnTo>
                <a:lnTo>
                  <a:pt x="57150" y="2943225"/>
                </a:lnTo>
                <a:lnTo>
                  <a:pt x="114300" y="2943225"/>
                </a:lnTo>
                <a:lnTo>
                  <a:pt x="114300" y="2886075"/>
                </a:lnTo>
                <a:close/>
              </a:path>
              <a:path w="171450" h="3831590">
                <a:moveTo>
                  <a:pt x="114300" y="3114675"/>
                </a:moveTo>
                <a:lnTo>
                  <a:pt x="57150" y="3114675"/>
                </a:lnTo>
                <a:lnTo>
                  <a:pt x="57150" y="3171825"/>
                </a:lnTo>
                <a:lnTo>
                  <a:pt x="114300" y="3171825"/>
                </a:lnTo>
                <a:lnTo>
                  <a:pt x="114300" y="3114675"/>
                </a:lnTo>
                <a:close/>
              </a:path>
              <a:path w="171450" h="3831590">
                <a:moveTo>
                  <a:pt x="57150" y="3665830"/>
                </a:moveTo>
                <a:lnTo>
                  <a:pt x="52345" y="3666800"/>
                </a:lnTo>
                <a:lnTo>
                  <a:pt x="25098" y="3685171"/>
                </a:lnTo>
                <a:lnTo>
                  <a:pt x="6732" y="3712420"/>
                </a:lnTo>
                <a:lnTo>
                  <a:pt x="0" y="3745788"/>
                </a:lnTo>
                <a:lnTo>
                  <a:pt x="6732" y="3779157"/>
                </a:lnTo>
                <a:lnTo>
                  <a:pt x="25098" y="3806405"/>
                </a:lnTo>
                <a:lnTo>
                  <a:pt x="52345" y="3824777"/>
                </a:lnTo>
                <a:lnTo>
                  <a:pt x="85725" y="3831513"/>
                </a:lnTo>
                <a:lnTo>
                  <a:pt x="119104" y="3824777"/>
                </a:lnTo>
                <a:lnTo>
                  <a:pt x="146351" y="3806405"/>
                </a:lnTo>
                <a:lnTo>
                  <a:pt x="164717" y="3779157"/>
                </a:lnTo>
                <a:lnTo>
                  <a:pt x="171450" y="3745788"/>
                </a:lnTo>
                <a:lnTo>
                  <a:pt x="57150" y="3745788"/>
                </a:lnTo>
                <a:lnTo>
                  <a:pt x="57150" y="3665830"/>
                </a:lnTo>
                <a:close/>
              </a:path>
              <a:path w="171450" h="3831590">
                <a:moveTo>
                  <a:pt x="85725" y="3660063"/>
                </a:moveTo>
                <a:lnTo>
                  <a:pt x="57150" y="3665830"/>
                </a:lnTo>
                <a:lnTo>
                  <a:pt x="57150" y="3745788"/>
                </a:lnTo>
                <a:lnTo>
                  <a:pt x="114300" y="3745788"/>
                </a:lnTo>
                <a:lnTo>
                  <a:pt x="114300" y="3665830"/>
                </a:lnTo>
                <a:lnTo>
                  <a:pt x="85725" y="3660063"/>
                </a:lnTo>
                <a:close/>
              </a:path>
              <a:path w="171450" h="3831590">
                <a:moveTo>
                  <a:pt x="114300" y="3665830"/>
                </a:moveTo>
                <a:lnTo>
                  <a:pt x="114300" y="3745788"/>
                </a:lnTo>
                <a:lnTo>
                  <a:pt x="171450" y="3745788"/>
                </a:lnTo>
                <a:lnTo>
                  <a:pt x="164717" y="3712420"/>
                </a:lnTo>
                <a:lnTo>
                  <a:pt x="146351" y="3685171"/>
                </a:lnTo>
                <a:lnTo>
                  <a:pt x="119104" y="3666800"/>
                </a:lnTo>
                <a:lnTo>
                  <a:pt x="114300" y="3665830"/>
                </a:lnTo>
                <a:close/>
              </a:path>
              <a:path w="171450" h="3831590">
                <a:moveTo>
                  <a:pt x="114300" y="3343275"/>
                </a:moveTo>
                <a:lnTo>
                  <a:pt x="57150" y="3343275"/>
                </a:lnTo>
                <a:lnTo>
                  <a:pt x="57150" y="3665830"/>
                </a:lnTo>
                <a:lnTo>
                  <a:pt x="85725" y="3660063"/>
                </a:lnTo>
                <a:lnTo>
                  <a:pt x="114300" y="3660063"/>
                </a:lnTo>
                <a:lnTo>
                  <a:pt x="114300" y="3343275"/>
                </a:lnTo>
                <a:close/>
              </a:path>
              <a:path w="171450" h="3831590">
                <a:moveTo>
                  <a:pt x="114300" y="3660063"/>
                </a:moveTo>
                <a:lnTo>
                  <a:pt x="85725" y="3660063"/>
                </a:lnTo>
                <a:lnTo>
                  <a:pt x="114300" y="3665830"/>
                </a:lnTo>
                <a:lnTo>
                  <a:pt x="114300" y="366006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55390" y="4246879"/>
            <a:ext cx="2329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promotion</a:t>
            </a:r>
            <a:r>
              <a:rPr sz="2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national cultural  policy;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0329" y="4062221"/>
            <a:ext cx="17468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leadership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in  national  literacy  campaigns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0275" y="2904363"/>
            <a:ext cx="171450" cy="3831590"/>
          </a:xfrm>
          <a:custGeom>
            <a:avLst/>
            <a:gdLst/>
            <a:ahLst/>
            <a:cxnLst/>
            <a:rect l="l" t="t" r="r" b="b"/>
            <a:pathLst>
              <a:path w="171450" h="3831590">
                <a:moveTo>
                  <a:pt x="57150" y="165686"/>
                </a:moveTo>
                <a:lnTo>
                  <a:pt x="57150" y="542925"/>
                </a:lnTo>
                <a:lnTo>
                  <a:pt x="114300" y="542925"/>
                </a:lnTo>
                <a:lnTo>
                  <a:pt x="114300" y="171450"/>
                </a:lnTo>
                <a:lnTo>
                  <a:pt x="85725" y="171450"/>
                </a:lnTo>
                <a:lnTo>
                  <a:pt x="57150" y="165686"/>
                </a:lnTo>
                <a:close/>
              </a:path>
              <a:path w="171450" h="3831590">
                <a:moveTo>
                  <a:pt x="114300" y="85725"/>
                </a:moveTo>
                <a:lnTo>
                  <a:pt x="57150" y="85725"/>
                </a:lnTo>
                <a:lnTo>
                  <a:pt x="57150" y="165686"/>
                </a:lnTo>
                <a:lnTo>
                  <a:pt x="85725" y="171450"/>
                </a:lnTo>
                <a:lnTo>
                  <a:pt x="114299" y="165686"/>
                </a:lnTo>
                <a:lnTo>
                  <a:pt x="114300" y="85725"/>
                </a:lnTo>
                <a:close/>
              </a:path>
              <a:path w="171450" h="3831590">
                <a:moveTo>
                  <a:pt x="114300" y="165686"/>
                </a:moveTo>
                <a:lnTo>
                  <a:pt x="85725" y="171450"/>
                </a:lnTo>
                <a:lnTo>
                  <a:pt x="114300" y="171450"/>
                </a:lnTo>
                <a:lnTo>
                  <a:pt x="114300" y="165686"/>
                </a:lnTo>
                <a:close/>
              </a:path>
              <a:path w="171450" h="3831590">
                <a:moveTo>
                  <a:pt x="85725" y="0"/>
                </a:moveTo>
                <a:lnTo>
                  <a:pt x="52345" y="6732"/>
                </a:lnTo>
                <a:lnTo>
                  <a:pt x="25098" y="25098"/>
                </a:lnTo>
                <a:lnTo>
                  <a:pt x="6732" y="52345"/>
                </a:lnTo>
                <a:lnTo>
                  <a:pt x="0" y="85725"/>
                </a:lnTo>
                <a:lnTo>
                  <a:pt x="6732" y="119104"/>
                </a:lnTo>
                <a:lnTo>
                  <a:pt x="25098" y="146351"/>
                </a:lnTo>
                <a:lnTo>
                  <a:pt x="52345" y="164717"/>
                </a:lnTo>
                <a:lnTo>
                  <a:pt x="57150" y="165686"/>
                </a:lnTo>
                <a:lnTo>
                  <a:pt x="57150" y="85725"/>
                </a:lnTo>
                <a:lnTo>
                  <a:pt x="171450" y="85725"/>
                </a:lnTo>
                <a:lnTo>
                  <a:pt x="164717" y="52345"/>
                </a:lnTo>
                <a:lnTo>
                  <a:pt x="146351" y="25098"/>
                </a:lnTo>
                <a:lnTo>
                  <a:pt x="119104" y="6732"/>
                </a:lnTo>
                <a:lnTo>
                  <a:pt x="85725" y="0"/>
                </a:lnTo>
                <a:close/>
              </a:path>
              <a:path w="171450" h="3831590">
                <a:moveTo>
                  <a:pt x="171450" y="85725"/>
                </a:moveTo>
                <a:lnTo>
                  <a:pt x="114300" y="85725"/>
                </a:lnTo>
                <a:lnTo>
                  <a:pt x="114300" y="165686"/>
                </a:lnTo>
                <a:lnTo>
                  <a:pt x="119104" y="164717"/>
                </a:lnTo>
                <a:lnTo>
                  <a:pt x="146351" y="146351"/>
                </a:lnTo>
                <a:lnTo>
                  <a:pt x="164717" y="119104"/>
                </a:lnTo>
                <a:lnTo>
                  <a:pt x="171450" y="85725"/>
                </a:lnTo>
                <a:close/>
              </a:path>
              <a:path w="171450" h="3831590">
                <a:moveTo>
                  <a:pt x="114300" y="714375"/>
                </a:moveTo>
                <a:lnTo>
                  <a:pt x="57150" y="714375"/>
                </a:lnTo>
                <a:lnTo>
                  <a:pt x="57150" y="771525"/>
                </a:lnTo>
                <a:lnTo>
                  <a:pt x="114300" y="771525"/>
                </a:lnTo>
                <a:lnTo>
                  <a:pt x="114300" y="714375"/>
                </a:lnTo>
                <a:close/>
              </a:path>
              <a:path w="171450" h="3831590">
                <a:moveTo>
                  <a:pt x="114300" y="942975"/>
                </a:moveTo>
                <a:lnTo>
                  <a:pt x="57150" y="942975"/>
                </a:lnTo>
                <a:lnTo>
                  <a:pt x="57150" y="1000125"/>
                </a:lnTo>
                <a:lnTo>
                  <a:pt x="114300" y="1000125"/>
                </a:lnTo>
                <a:lnTo>
                  <a:pt x="114300" y="942975"/>
                </a:lnTo>
                <a:close/>
              </a:path>
              <a:path w="171450" h="3831590">
                <a:moveTo>
                  <a:pt x="114300" y="1171575"/>
                </a:moveTo>
                <a:lnTo>
                  <a:pt x="57150" y="1171575"/>
                </a:lnTo>
                <a:lnTo>
                  <a:pt x="57150" y="1628775"/>
                </a:lnTo>
                <a:lnTo>
                  <a:pt x="114300" y="1628775"/>
                </a:lnTo>
                <a:lnTo>
                  <a:pt x="114300" y="1171575"/>
                </a:lnTo>
                <a:close/>
              </a:path>
              <a:path w="171450" h="3831590">
                <a:moveTo>
                  <a:pt x="114300" y="1800225"/>
                </a:moveTo>
                <a:lnTo>
                  <a:pt x="57150" y="1800225"/>
                </a:lnTo>
                <a:lnTo>
                  <a:pt x="57150" y="1857375"/>
                </a:lnTo>
                <a:lnTo>
                  <a:pt x="114300" y="1857375"/>
                </a:lnTo>
                <a:lnTo>
                  <a:pt x="114300" y="1800225"/>
                </a:lnTo>
                <a:close/>
              </a:path>
              <a:path w="171450" h="3831590">
                <a:moveTo>
                  <a:pt x="114300" y="2028825"/>
                </a:moveTo>
                <a:lnTo>
                  <a:pt x="57150" y="2028825"/>
                </a:lnTo>
                <a:lnTo>
                  <a:pt x="57150" y="2085975"/>
                </a:lnTo>
                <a:lnTo>
                  <a:pt x="114300" y="2085975"/>
                </a:lnTo>
                <a:lnTo>
                  <a:pt x="114300" y="2028825"/>
                </a:lnTo>
                <a:close/>
              </a:path>
              <a:path w="171450" h="3831590">
                <a:moveTo>
                  <a:pt x="114300" y="2257425"/>
                </a:moveTo>
                <a:lnTo>
                  <a:pt x="57150" y="2257425"/>
                </a:lnTo>
                <a:lnTo>
                  <a:pt x="57150" y="2714625"/>
                </a:lnTo>
                <a:lnTo>
                  <a:pt x="114300" y="2714625"/>
                </a:lnTo>
                <a:lnTo>
                  <a:pt x="114300" y="2257425"/>
                </a:lnTo>
                <a:close/>
              </a:path>
              <a:path w="171450" h="3831590">
                <a:moveTo>
                  <a:pt x="114300" y="2886075"/>
                </a:moveTo>
                <a:lnTo>
                  <a:pt x="57150" y="2886075"/>
                </a:lnTo>
                <a:lnTo>
                  <a:pt x="57150" y="2943225"/>
                </a:lnTo>
                <a:lnTo>
                  <a:pt x="114300" y="2943225"/>
                </a:lnTo>
                <a:lnTo>
                  <a:pt x="114300" y="2886075"/>
                </a:lnTo>
                <a:close/>
              </a:path>
              <a:path w="171450" h="3831590">
                <a:moveTo>
                  <a:pt x="114300" y="3114675"/>
                </a:moveTo>
                <a:lnTo>
                  <a:pt x="57150" y="3114675"/>
                </a:lnTo>
                <a:lnTo>
                  <a:pt x="57150" y="3171825"/>
                </a:lnTo>
                <a:lnTo>
                  <a:pt x="114300" y="3171825"/>
                </a:lnTo>
                <a:lnTo>
                  <a:pt x="114300" y="3114675"/>
                </a:lnTo>
                <a:close/>
              </a:path>
              <a:path w="171450" h="3831590">
                <a:moveTo>
                  <a:pt x="57150" y="3665830"/>
                </a:moveTo>
                <a:lnTo>
                  <a:pt x="52345" y="3666800"/>
                </a:lnTo>
                <a:lnTo>
                  <a:pt x="25098" y="3685171"/>
                </a:lnTo>
                <a:lnTo>
                  <a:pt x="6732" y="3712420"/>
                </a:lnTo>
                <a:lnTo>
                  <a:pt x="0" y="3745788"/>
                </a:lnTo>
                <a:lnTo>
                  <a:pt x="6732" y="3779157"/>
                </a:lnTo>
                <a:lnTo>
                  <a:pt x="25098" y="3806405"/>
                </a:lnTo>
                <a:lnTo>
                  <a:pt x="52345" y="3824777"/>
                </a:lnTo>
                <a:lnTo>
                  <a:pt x="85725" y="3831513"/>
                </a:lnTo>
                <a:lnTo>
                  <a:pt x="119104" y="3824777"/>
                </a:lnTo>
                <a:lnTo>
                  <a:pt x="146351" y="3806405"/>
                </a:lnTo>
                <a:lnTo>
                  <a:pt x="164717" y="3779157"/>
                </a:lnTo>
                <a:lnTo>
                  <a:pt x="171450" y="3745788"/>
                </a:lnTo>
                <a:lnTo>
                  <a:pt x="57150" y="3745788"/>
                </a:lnTo>
                <a:lnTo>
                  <a:pt x="57150" y="3665830"/>
                </a:lnTo>
                <a:close/>
              </a:path>
              <a:path w="171450" h="3831590">
                <a:moveTo>
                  <a:pt x="85725" y="3660063"/>
                </a:moveTo>
                <a:lnTo>
                  <a:pt x="57150" y="3665830"/>
                </a:lnTo>
                <a:lnTo>
                  <a:pt x="57150" y="3745788"/>
                </a:lnTo>
                <a:lnTo>
                  <a:pt x="114300" y="3745788"/>
                </a:lnTo>
                <a:lnTo>
                  <a:pt x="114300" y="3665830"/>
                </a:lnTo>
                <a:lnTo>
                  <a:pt x="85725" y="3660063"/>
                </a:lnTo>
                <a:close/>
              </a:path>
              <a:path w="171450" h="3831590">
                <a:moveTo>
                  <a:pt x="114300" y="3665830"/>
                </a:moveTo>
                <a:lnTo>
                  <a:pt x="114300" y="3745788"/>
                </a:lnTo>
                <a:lnTo>
                  <a:pt x="171450" y="3745788"/>
                </a:lnTo>
                <a:lnTo>
                  <a:pt x="164717" y="3712420"/>
                </a:lnTo>
                <a:lnTo>
                  <a:pt x="146351" y="3685171"/>
                </a:lnTo>
                <a:lnTo>
                  <a:pt x="119104" y="3666800"/>
                </a:lnTo>
                <a:lnTo>
                  <a:pt x="114300" y="3665830"/>
                </a:lnTo>
                <a:close/>
              </a:path>
              <a:path w="171450" h="3831590">
                <a:moveTo>
                  <a:pt x="114300" y="3343275"/>
                </a:moveTo>
                <a:lnTo>
                  <a:pt x="57150" y="3343275"/>
                </a:lnTo>
                <a:lnTo>
                  <a:pt x="57150" y="3665830"/>
                </a:lnTo>
                <a:lnTo>
                  <a:pt x="85725" y="3660063"/>
                </a:lnTo>
                <a:lnTo>
                  <a:pt x="114300" y="3660063"/>
                </a:lnTo>
                <a:lnTo>
                  <a:pt x="114300" y="3343275"/>
                </a:lnTo>
                <a:close/>
              </a:path>
              <a:path w="171450" h="3831590">
                <a:moveTo>
                  <a:pt x="114300" y="3660063"/>
                </a:moveTo>
                <a:lnTo>
                  <a:pt x="85725" y="3660063"/>
                </a:lnTo>
                <a:lnTo>
                  <a:pt x="114300" y="3665830"/>
                </a:lnTo>
                <a:lnTo>
                  <a:pt x="114300" y="3660063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133F7-332F-4DA5-3664-E54804BD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04"/>
            <a:ext cx="4462659" cy="115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7EE2BF-AD23-0E2F-63F3-0591C8FA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5" y="2120346"/>
            <a:ext cx="1066892" cy="1225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7C5D-B271-4D80-8D8B-1E3591D94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421" y="2183669"/>
            <a:ext cx="1060796" cy="1225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AC66ED-9664-F1DB-5285-23B45B0CB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69" y="2203598"/>
            <a:ext cx="1060796" cy="12254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2324</Words>
  <Application>Microsoft Office PowerPoint</Application>
  <PresentationFormat>Widescreen</PresentationFormat>
  <Paragraphs>260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Fira Sans Extra Condensed Medium</vt:lpstr>
      <vt:lpstr>Roboto</vt:lpstr>
      <vt:lpstr>Segoe UI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INFORMATION AGENCIES</vt:lpstr>
      <vt:lpstr>TYPES OF INFORMATION  AGENCIES</vt:lpstr>
      <vt:lpstr>TYPES OF INFORMATION  AGENCIES</vt:lpstr>
      <vt:lpstr>TYPES OF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INFORMATION  AGENCIES</vt:lpstr>
      <vt:lpstr> TYPES OF INFORMATION  AGENCIES</vt:lpstr>
      <vt:lpstr>PowerPoint Presentation</vt:lpstr>
      <vt:lpstr>TYPES OF INFORMATION  AGENCIES</vt:lpstr>
      <vt:lpstr>TYPES OF INFORMATION  AGENCIES</vt:lpstr>
      <vt:lpstr>TYPES OF INFORMATION  AGENCIES</vt:lpstr>
      <vt:lpstr>TYPES OF INFORMATION  AGENCIES</vt:lpstr>
      <vt:lpstr>TYPES OF INFORMATION  AGENCIES</vt:lpstr>
      <vt:lpstr>FUNCTIONS &amp; ROLES OF  INFORMATION AGENCIES</vt:lpstr>
      <vt:lpstr>FUNCTIONS OF  INFORMATION AGENCIES</vt:lpstr>
      <vt:lpstr>FUNCTIONS OF INFORMATION AGENCIES</vt:lpstr>
      <vt:lpstr>FUNCTIONS OF INFORMATION AGENCIES</vt:lpstr>
      <vt:lpstr>FUNCTIONS OF INFORMATION AGENCIES</vt:lpstr>
      <vt:lpstr>FUNCTIONS OF  INFORMATION AGENCIES</vt:lpstr>
      <vt:lpstr>FUNCTIONS OF  INFORMATION AGENCIES</vt:lpstr>
      <vt:lpstr>FUNCTIONS OF  INFORMATION AGENCIES</vt:lpstr>
      <vt:lpstr>FUNCTIONS OF  INFORMATION AGENCIES</vt:lpstr>
      <vt:lpstr>FUNCTIONS OF  INFORMATION AGENCIES</vt:lpstr>
      <vt:lpstr>  ROLES OF INFORMATION AGENCIES</vt:lpstr>
      <vt:lpstr>ROLES OF INFORMATION AGENCIES</vt:lpstr>
      <vt:lpstr>ROLES OF  INFORMATION AGENCIES</vt:lpstr>
      <vt:lpstr>ROLES OF  INFORMATION AGENCIES</vt:lpstr>
      <vt:lpstr>ROLES OF  INFORMATION AGENCIES</vt:lpstr>
      <vt:lpstr>ROLES OF  INFORMATION AGENCIES</vt:lpstr>
      <vt:lpstr>ROLES OF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TYPES OF USER SERVICES IN  INFORMATION AGENCIES</vt:lpstr>
      <vt:lpstr>TUTORIAL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SERVICES IN INFORMATION AGENCIES  IMD314  CHAPTER ONE INTRODUCTION TO INFORMATION AGENCIES AND ITS SERVICES</dc:title>
  <dc:creator>nadia zanol</dc:creator>
  <cp:lastModifiedBy>Nor Azlina Azmi</cp:lastModifiedBy>
  <cp:revision>13</cp:revision>
  <dcterms:created xsi:type="dcterms:W3CDTF">2024-03-31T05:36:32Z</dcterms:created>
  <dcterms:modified xsi:type="dcterms:W3CDTF">2024-04-28T08:22:31Z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2024-03-31T00:00:00Z</vt:filetime>
  </property>
</Properties>
</file>